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5" r:id="rId4"/>
    <p:sldMasterId id="2147483697" r:id="rId5"/>
    <p:sldMasterId id="2147483709" r:id="rId6"/>
    <p:sldMasterId id="2147483721" r:id="rId7"/>
    <p:sldMasterId id="2147483734" r:id="rId8"/>
  </p:sldMasterIdLst>
  <p:notesMasterIdLst>
    <p:notesMasterId r:id="rId64"/>
  </p:notesMasterIdLst>
  <p:sldIdLst>
    <p:sldId id="365" r:id="rId9"/>
    <p:sldId id="322" r:id="rId10"/>
    <p:sldId id="263" r:id="rId11"/>
    <p:sldId id="256" r:id="rId12"/>
    <p:sldId id="324" r:id="rId13"/>
    <p:sldId id="325" r:id="rId14"/>
    <p:sldId id="257" r:id="rId15"/>
    <p:sldId id="258" r:id="rId16"/>
    <p:sldId id="343" r:id="rId17"/>
    <p:sldId id="326" r:id="rId18"/>
    <p:sldId id="327" r:id="rId19"/>
    <p:sldId id="328" r:id="rId20"/>
    <p:sldId id="329" r:id="rId21"/>
    <p:sldId id="346" r:id="rId22"/>
    <p:sldId id="347" r:id="rId23"/>
    <p:sldId id="348" r:id="rId24"/>
    <p:sldId id="349" r:id="rId25"/>
    <p:sldId id="350" r:id="rId26"/>
    <p:sldId id="351" r:id="rId27"/>
    <p:sldId id="352" r:id="rId28"/>
    <p:sldId id="353" r:id="rId29"/>
    <p:sldId id="359" r:id="rId30"/>
    <p:sldId id="344" r:id="rId31"/>
    <p:sldId id="354" r:id="rId32"/>
    <p:sldId id="340" r:id="rId33"/>
    <p:sldId id="345" r:id="rId34"/>
    <p:sldId id="330" r:id="rId35"/>
    <p:sldId id="331" r:id="rId36"/>
    <p:sldId id="333" r:id="rId37"/>
    <p:sldId id="290" r:id="rId38"/>
    <p:sldId id="291" r:id="rId39"/>
    <p:sldId id="267" r:id="rId40"/>
    <p:sldId id="268" r:id="rId41"/>
    <p:sldId id="339" r:id="rId42"/>
    <p:sldId id="262" r:id="rId43"/>
    <p:sldId id="265" r:id="rId44"/>
    <p:sldId id="360" r:id="rId45"/>
    <p:sldId id="361" r:id="rId46"/>
    <p:sldId id="363" r:id="rId47"/>
    <p:sldId id="364" r:id="rId48"/>
    <p:sldId id="266" r:id="rId49"/>
    <p:sldId id="302" r:id="rId50"/>
    <p:sldId id="303" r:id="rId51"/>
    <p:sldId id="304" r:id="rId52"/>
    <p:sldId id="355" r:id="rId53"/>
    <p:sldId id="356" r:id="rId54"/>
    <p:sldId id="357" r:id="rId55"/>
    <p:sldId id="308" r:id="rId56"/>
    <p:sldId id="309" r:id="rId57"/>
    <p:sldId id="310" r:id="rId58"/>
    <p:sldId id="312" r:id="rId59"/>
    <p:sldId id="311" r:id="rId60"/>
    <p:sldId id="313" r:id="rId61"/>
    <p:sldId id="315" r:id="rId62"/>
    <p:sldId id="358" r:id="rId6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-148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0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slide" Target="slides/slide55.xml"/><Relationship Id="rId68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3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theme" Target="theme/theme1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59B51E-9239-42EB-9FCE-FA8F419093AA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7055D-411B-41D8-9901-F85FF8C8EDC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123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7055D-411B-41D8-9901-F85FF8C8EDCC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566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DF94-DBFC-48E9-BA7E-9C415EB661A1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35C2-681D-402D-8C09-65FA9149908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56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DF94-DBFC-48E9-BA7E-9C415EB661A1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35C2-681D-402D-8C09-65FA9149908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911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DF94-DBFC-48E9-BA7E-9C415EB661A1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35C2-681D-402D-8C09-65FA9149908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772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6482" y="273710"/>
            <a:ext cx="8197920" cy="111467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6481" y="1604410"/>
            <a:ext cx="4029120" cy="449615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3841" y="1604410"/>
            <a:ext cx="4030560" cy="449615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26FD8-43E5-4353-BDAE-06F04E32CBA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235223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DF94-DBFC-48E9-BA7E-9C415EB661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35C2-681D-402D-8C09-65FA914990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9195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DF94-DBFC-48E9-BA7E-9C415EB661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35C2-681D-402D-8C09-65FA914990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945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DF94-DBFC-48E9-BA7E-9C415EB661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35C2-681D-402D-8C09-65FA914990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0904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DF94-DBFC-48E9-BA7E-9C415EB661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35C2-681D-402D-8C09-65FA914990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87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DF94-DBFC-48E9-BA7E-9C415EB661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35C2-681D-402D-8C09-65FA914990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35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DF94-DBFC-48E9-BA7E-9C415EB661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35C2-681D-402D-8C09-65FA914990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9178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DF94-DBFC-48E9-BA7E-9C415EB661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35C2-681D-402D-8C09-65FA914990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415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DF94-DBFC-48E9-BA7E-9C415EB661A1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35C2-681D-402D-8C09-65FA9149908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849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DF94-DBFC-48E9-BA7E-9C415EB661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35C2-681D-402D-8C09-65FA914990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4338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DF94-DBFC-48E9-BA7E-9C415EB661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35C2-681D-402D-8C09-65FA914990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8208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DF94-DBFC-48E9-BA7E-9C415EB661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35C2-681D-402D-8C09-65FA914990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3680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DF94-DBFC-48E9-BA7E-9C415EB661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35C2-681D-402D-8C09-65FA914990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6736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DF94-DBFC-48E9-BA7E-9C415EB661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35C2-681D-402D-8C09-65FA914990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1220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DF94-DBFC-48E9-BA7E-9C415EB661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35C2-681D-402D-8C09-65FA914990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9196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DF94-DBFC-48E9-BA7E-9C415EB661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35C2-681D-402D-8C09-65FA914990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8698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DF94-DBFC-48E9-BA7E-9C415EB661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35C2-681D-402D-8C09-65FA914990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0504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DF94-DBFC-48E9-BA7E-9C415EB661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35C2-681D-402D-8C09-65FA914990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6094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DF94-DBFC-48E9-BA7E-9C415EB661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35C2-681D-402D-8C09-65FA914990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820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DF94-DBFC-48E9-BA7E-9C415EB661A1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35C2-681D-402D-8C09-65FA9149908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4709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DF94-DBFC-48E9-BA7E-9C415EB661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35C2-681D-402D-8C09-65FA914990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8688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DF94-DBFC-48E9-BA7E-9C415EB661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35C2-681D-402D-8C09-65FA914990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2722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DF94-DBFC-48E9-BA7E-9C415EB661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35C2-681D-402D-8C09-65FA914990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5197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DF94-DBFC-48E9-BA7E-9C415EB661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35C2-681D-402D-8C09-65FA914990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4397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DF94-DBFC-48E9-BA7E-9C415EB661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35C2-681D-402D-8C09-65FA914990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687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DF94-DBFC-48E9-BA7E-9C415EB661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35C2-681D-402D-8C09-65FA914990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2193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DF94-DBFC-48E9-BA7E-9C415EB661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35C2-681D-402D-8C09-65FA914990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8210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DF94-DBFC-48E9-BA7E-9C415EB661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35C2-681D-402D-8C09-65FA914990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3412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DF94-DBFC-48E9-BA7E-9C415EB661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35C2-681D-402D-8C09-65FA914990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7881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DF94-DBFC-48E9-BA7E-9C415EB661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35C2-681D-402D-8C09-65FA914990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071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DF94-DBFC-48E9-BA7E-9C415EB661A1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35C2-681D-402D-8C09-65FA9149908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9804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DF94-DBFC-48E9-BA7E-9C415EB661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35C2-681D-402D-8C09-65FA914990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2098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DF94-DBFC-48E9-BA7E-9C415EB661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35C2-681D-402D-8C09-65FA914990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3780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DF94-DBFC-48E9-BA7E-9C415EB661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35C2-681D-402D-8C09-65FA914990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6960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DF94-DBFC-48E9-BA7E-9C415EB661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35C2-681D-402D-8C09-65FA914990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0501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DF94-DBFC-48E9-BA7E-9C415EB661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35C2-681D-402D-8C09-65FA914990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0395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DF94-DBFC-48E9-BA7E-9C415EB661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35C2-681D-402D-8C09-65FA914990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4690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DF94-DBFC-48E9-BA7E-9C415EB661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35C2-681D-402D-8C09-65FA914990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0124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DF94-DBFC-48E9-BA7E-9C415EB661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35C2-681D-402D-8C09-65FA914990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0466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DF94-DBFC-48E9-BA7E-9C415EB661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35C2-681D-402D-8C09-65FA914990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7906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DF94-DBFC-48E9-BA7E-9C415EB661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35C2-681D-402D-8C09-65FA914990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228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DF94-DBFC-48E9-BA7E-9C415EB661A1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35C2-681D-402D-8C09-65FA9149908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4543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DF94-DBFC-48E9-BA7E-9C415EB661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35C2-681D-402D-8C09-65FA914990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3169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DF94-DBFC-48E9-BA7E-9C415EB661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35C2-681D-402D-8C09-65FA914990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0320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DF94-DBFC-48E9-BA7E-9C415EB661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35C2-681D-402D-8C09-65FA914990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0392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DF94-DBFC-48E9-BA7E-9C415EB661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35C2-681D-402D-8C09-65FA914990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1731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DF94-DBFC-48E9-BA7E-9C415EB661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35C2-681D-402D-8C09-65FA914990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9148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DF94-DBFC-48E9-BA7E-9C415EB661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35C2-681D-402D-8C09-65FA914990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4471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DF94-DBFC-48E9-BA7E-9C415EB661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35C2-681D-402D-8C09-65FA914990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0343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DF94-DBFC-48E9-BA7E-9C415EB661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35C2-681D-402D-8C09-65FA914990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7054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DF94-DBFC-48E9-BA7E-9C415EB661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35C2-681D-402D-8C09-65FA914990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6066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DF94-DBFC-48E9-BA7E-9C415EB661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35C2-681D-402D-8C09-65FA914990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821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DF94-DBFC-48E9-BA7E-9C415EB661A1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35C2-681D-402D-8C09-65FA9149908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26648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DF94-DBFC-48E9-BA7E-9C415EB661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35C2-681D-402D-8C09-65FA914990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779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DF94-DBFC-48E9-BA7E-9C415EB661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35C2-681D-402D-8C09-65FA914990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9088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DF94-DBFC-48E9-BA7E-9C415EB661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35C2-681D-402D-8C09-65FA914990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09414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DF94-DBFC-48E9-BA7E-9C415EB661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35C2-681D-402D-8C09-65FA914990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10361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DF94-DBFC-48E9-BA7E-9C415EB661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35C2-681D-402D-8C09-65FA914990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49271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DF94-DBFC-48E9-BA7E-9C415EB661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35C2-681D-402D-8C09-65FA914990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65813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DF94-DBFC-48E9-BA7E-9C415EB661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35C2-681D-402D-8C09-65FA914990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80569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DF94-DBFC-48E9-BA7E-9C415EB661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35C2-681D-402D-8C09-65FA914990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88185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DF94-DBFC-48E9-BA7E-9C415EB661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35C2-681D-402D-8C09-65FA914990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8579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DF94-DBFC-48E9-BA7E-9C415EB661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35C2-681D-402D-8C09-65FA914990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08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DF94-DBFC-48E9-BA7E-9C415EB661A1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35C2-681D-402D-8C09-65FA9149908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91779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DF94-DBFC-48E9-BA7E-9C415EB661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35C2-681D-402D-8C09-65FA914990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49094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DF94-DBFC-48E9-BA7E-9C415EB661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35C2-681D-402D-8C09-65FA914990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08764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DF94-DBFC-48E9-BA7E-9C415EB661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35C2-681D-402D-8C09-65FA914990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73164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DF94-DBFC-48E9-BA7E-9C415EB661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35C2-681D-402D-8C09-65FA914990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74116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DF94-DBFC-48E9-BA7E-9C415EB661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35C2-681D-402D-8C09-65FA914990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40236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DF94-DBFC-48E9-BA7E-9C415EB661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35C2-681D-402D-8C09-65FA914990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76889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DF94-DBFC-48E9-BA7E-9C415EB661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35C2-681D-402D-8C09-65FA914990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79578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DF94-DBFC-48E9-BA7E-9C415EB661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35C2-681D-402D-8C09-65FA914990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91223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DF94-DBFC-48E9-BA7E-9C415EB661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35C2-681D-402D-8C09-65FA914990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49886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440" y="2130064"/>
            <a:ext cx="7773120" cy="147039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2322" y="3885608"/>
            <a:ext cx="6400800" cy="1752665"/>
          </a:xfrm>
        </p:spPr>
        <p:txBody>
          <a:bodyPr/>
          <a:lstStyle>
            <a:lvl1pPr marL="0" indent="0" algn="ctr">
              <a:buNone/>
              <a:defRPr/>
            </a:lvl1pPr>
            <a:lvl2pPr marL="411391" indent="0" algn="ctr">
              <a:buNone/>
              <a:defRPr/>
            </a:lvl2pPr>
            <a:lvl3pPr marL="822837" indent="0" algn="ctr">
              <a:buNone/>
              <a:defRPr/>
            </a:lvl3pPr>
            <a:lvl4pPr marL="1234258" indent="0" algn="ctr">
              <a:buNone/>
              <a:defRPr/>
            </a:lvl4pPr>
            <a:lvl5pPr marL="1645682" indent="0" algn="ctr">
              <a:buNone/>
              <a:defRPr/>
            </a:lvl5pPr>
            <a:lvl6pPr marL="2057091" indent="0" algn="ctr">
              <a:buNone/>
              <a:defRPr/>
            </a:lvl6pPr>
            <a:lvl7pPr marL="2468515" indent="0" algn="ctr">
              <a:buNone/>
              <a:defRPr/>
            </a:lvl7pPr>
            <a:lvl8pPr marL="2879931" indent="0" algn="ctr">
              <a:buNone/>
              <a:defRPr/>
            </a:lvl8pPr>
            <a:lvl9pPr marL="3291351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9E3B3-E805-4DFF-B4D1-A705FAB5980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66294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DF94-DBFC-48E9-BA7E-9C415EB661A1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35C2-681D-402D-8C09-65FA9149908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83611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F539F-16D0-40ED-B18F-061F76087BB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9692809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881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881" y="2906226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1391" indent="0">
              <a:buNone/>
              <a:defRPr sz="1700"/>
            </a:lvl2pPr>
            <a:lvl3pPr marL="822837" indent="0">
              <a:buNone/>
              <a:defRPr sz="1400"/>
            </a:lvl3pPr>
            <a:lvl4pPr marL="1234258" indent="0">
              <a:buNone/>
              <a:defRPr sz="1300"/>
            </a:lvl4pPr>
            <a:lvl5pPr marL="1645682" indent="0">
              <a:buNone/>
              <a:defRPr sz="1300"/>
            </a:lvl5pPr>
            <a:lvl6pPr marL="2057091" indent="0">
              <a:buNone/>
              <a:defRPr sz="1300"/>
            </a:lvl6pPr>
            <a:lvl7pPr marL="2468515" indent="0">
              <a:buNone/>
              <a:defRPr sz="1300"/>
            </a:lvl7pPr>
            <a:lvl8pPr marL="2879931" indent="0">
              <a:buNone/>
              <a:defRPr sz="1300"/>
            </a:lvl8pPr>
            <a:lvl9pPr marL="3291351" indent="0">
              <a:buNone/>
              <a:defRPr sz="13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940A6-BF1A-4B60-A5A2-EC9A5521312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0104394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6481" y="1604410"/>
            <a:ext cx="4029120" cy="449615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3841" y="1604410"/>
            <a:ext cx="4030560" cy="449615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8A5FC-1F95-4FED-BCDA-276D3167C5A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7473419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8003" y="275070"/>
            <a:ext cx="8229600" cy="114204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8001" y="1535200"/>
            <a:ext cx="4039200" cy="639428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391" indent="0">
              <a:buNone/>
              <a:defRPr sz="1800" b="1"/>
            </a:lvl2pPr>
            <a:lvl3pPr marL="822837" indent="0">
              <a:buNone/>
              <a:defRPr sz="1700" b="1"/>
            </a:lvl3pPr>
            <a:lvl4pPr marL="1234258" indent="0">
              <a:buNone/>
              <a:defRPr sz="1400" b="1"/>
            </a:lvl4pPr>
            <a:lvl5pPr marL="1645682" indent="0">
              <a:buNone/>
              <a:defRPr sz="1400" b="1"/>
            </a:lvl5pPr>
            <a:lvl6pPr marL="2057091" indent="0">
              <a:buNone/>
              <a:defRPr sz="1400" b="1"/>
            </a:lvl6pPr>
            <a:lvl7pPr marL="2468515" indent="0">
              <a:buNone/>
              <a:defRPr sz="1400" b="1"/>
            </a:lvl7pPr>
            <a:lvl8pPr marL="2879931" indent="0">
              <a:buNone/>
              <a:defRPr sz="1400" b="1"/>
            </a:lvl8pPr>
            <a:lvl9pPr marL="3291351" indent="0">
              <a:buNone/>
              <a:defRPr sz="14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8001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442" y="1535200"/>
            <a:ext cx="4042080" cy="639428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391" indent="0">
              <a:buNone/>
              <a:defRPr sz="1800" b="1"/>
            </a:lvl2pPr>
            <a:lvl3pPr marL="822837" indent="0">
              <a:buNone/>
              <a:defRPr sz="1700" b="1"/>
            </a:lvl3pPr>
            <a:lvl4pPr marL="1234258" indent="0">
              <a:buNone/>
              <a:defRPr sz="1400" b="1"/>
            </a:lvl4pPr>
            <a:lvl5pPr marL="1645682" indent="0">
              <a:buNone/>
              <a:defRPr sz="1400" b="1"/>
            </a:lvl5pPr>
            <a:lvl6pPr marL="2057091" indent="0">
              <a:buNone/>
              <a:defRPr sz="1400" b="1"/>
            </a:lvl6pPr>
            <a:lvl7pPr marL="2468515" indent="0">
              <a:buNone/>
              <a:defRPr sz="1400" b="1"/>
            </a:lvl7pPr>
            <a:lvl8pPr marL="2879931" indent="0">
              <a:buNone/>
              <a:defRPr sz="1400" b="1"/>
            </a:lvl8pPr>
            <a:lvl9pPr marL="3291351" indent="0">
              <a:buNone/>
              <a:defRPr sz="14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B78CF-3E26-4F86-8DAD-1CAFF4449FA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6982016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B46A0-ADDC-4926-A329-7651E7AEF7B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0447989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432A4-5B9C-4DA7-9693-1EC18AB82B4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8916990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920" y="273630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521" y="273630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4"/>
          </a:xfrm>
        </p:spPr>
        <p:txBody>
          <a:bodyPr/>
          <a:lstStyle>
            <a:lvl1pPr marL="0" indent="0">
              <a:buNone/>
              <a:defRPr sz="1300"/>
            </a:lvl1pPr>
            <a:lvl2pPr marL="411391" indent="0">
              <a:buNone/>
              <a:defRPr sz="1100"/>
            </a:lvl2pPr>
            <a:lvl3pPr marL="822837" indent="0">
              <a:buNone/>
              <a:defRPr sz="900"/>
            </a:lvl3pPr>
            <a:lvl4pPr marL="1234258" indent="0">
              <a:buNone/>
              <a:defRPr sz="800"/>
            </a:lvl4pPr>
            <a:lvl5pPr marL="1645682" indent="0">
              <a:buNone/>
              <a:defRPr sz="800"/>
            </a:lvl5pPr>
            <a:lvl6pPr marL="2057091" indent="0">
              <a:buNone/>
              <a:defRPr sz="800"/>
            </a:lvl6pPr>
            <a:lvl7pPr marL="2468515" indent="0">
              <a:buNone/>
              <a:defRPr sz="800"/>
            </a:lvl7pPr>
            <a:lvl8pPr marL="2879931" indent="0">
              <a:buNone/>
              <a:defRPr sz="800"/>
            </a:lvl8pPr>
            <a:lvl9pPr marL="3291351" indent="0">
              <a:buNone/>
              <a:defRPr sz="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95390-94E5-4AAF-9AA9-33B67D8D248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0696910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802" y="480010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802" y="612146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1391" indent="0">
              <a:buNone/>
              <a:defRPr sz="2600"/>
            </a:lvl2pPr>
            <a:lvl3pPr marL="822837" indent="0">
              <a:buNone/>
              <a:defRPr sz="2200"/>
            </a:lvl3pPr>
            <a:lvl4pPr marL="1234258" indent="0">
              <a:buNone/>
              <a:defRPr sz="1800"/>
            </a:lvl4pPr>
            <a:lvl5pPr marL="1645682" indent="0">
              <a:buNone/>
              <a:defRPr sz="1800"/>
            </a:lvl5pPr>
            <a:lvl6pPr marL="2057091" indent="0">
              <a:buNone/>
              <a:defRPr sz="1800"/>
            </a:lvl6pPr>
            <a:lvl7pPr marL="2468515" indent="0">
              <a:buNone/>
              <a:defRPr sz="1800"/>
            </a:lvl7pPr>
            <a:lvl8pPr marL="2879931" indent="0">
              <a:buNone/>
              <a:defRPr sz="1800"/>
            </a:lvl8pPr>
            <a:lvl9pPr marL="3291351" indent="0">
              <a:buNone/>
              <a:defRPr sz="18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802" y="5367525"/>
            <a:ext cx="5486400" cy="805045"/>
          </a:xfrm>
        </p:spPr>
        <p:txBody>
          <a:bodyPr/>
          <a:lstStyle>
            <a:lvl1pPr marL="0" indent="0">
              <a:buNone/>
              <a:defRPr sz="1300"/>
            </a:lvl1pPr>
            <a:lvl2pPr marL="411391" indent="0">
              <a:buNone/>
              <a:defRPr sz="1100"/>
            </a:lvl2pPr>
            <a:lvl3pPr marL="822837" indent="0">
              <a:buNone/>
              <a:defRPr sz="900"/>
            </a:lvl3pPr>
            <a:lvl4pPr marL="1234258" indent="0">
              <a:buNone/>
              <a:defRPr sz="800"/>
            </a:lvl4pPr>
            <a:lvl5pPr marL="1645682" indent="0">
              <a:buNone/>
              <a:defRPr sz="800"/>
            </a:lvl5pPr>
            <a:lvl6pPr marL="2057091" indent="0">
              <a:buNone/>
              <a:defRPr sz="800"/>
            </a:lvl6pPr>
            <a:lvl7pPr marL="2468515" indent="0">
              <a:buNone/>
              <a:defRPr sz="800"/>
            </a:lvl7pPr>
            <a:lvl8pPr marL="2879931" indent="0">
              <a:buNone/>
              <a:defRPr sz="800"/>
            </a:lvl8pPr>
            <a:lvl9pPr marL="3291351" indent="0">
              <a:buNone/>
              <a:defRPr sz="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E2866-D392-4FE3-9DDE-FAA28D93052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2162626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31D83-8D2A-4E84-A38E-DD1BE99206F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3587750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05281" y="273630"/>
            <a:ext cx="2049120" cy="5826852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6481" y="273630"/>
            <a:ext cx="6010560" cy="5826852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8E8B0-3275-4751-B5F3-EF3CBC32D11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30800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DF94-DBFC-48E9-BA7E-9C415EB661A1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35C2-681D-402D-8C09-65FA9149908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03443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6482" y="273710"/>
            <a:ext cx="8197920" cy="111467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6481" y="1604410"/>
            <a:ext cx="4029120" cy="449615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3841" y="1604410"/>
            <a:ext cx="4030560" cy="449615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26FD8-43E5-4353-BDAE-06F04E32CBA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970295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6482" y="273710"/>
            <a:ext cx="8197920" cy="111467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56482" y="1604410"/>
            <a:ext cx="8197920" cy="449615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73735-C931-45CD-BC73-33FE785ADD0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7617716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456482" y="273710"/>
            <a:ext cx="8197920" cy="111467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6481" y="1604409"/>
            <a:ext cx="4029120" cy="2178949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23841" y="1604409"/>
            <a:ext cx="4030560" cy="2178949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56481" y="3921614"/>
            <a:ext cx="4029120" cy="217894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3841" y="3921614"/>
            <a:ext cx="4030560" cy="217894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9FC7C-665F-4EAE-A27D-8D0BE77CB03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7022741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6482" y="273710"/>
            <a:ext cx="8197920" cy="111467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6481" y="1604410"/>
            <a:ext cx="4029120" cy="449615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23841" y="1604409"/>
            <a:ext cx="4030560" cy="2178949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23841" y="3921614"/>
            <a:ext cx="4030560" cy="217894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2ACB4-6738-4263-B4FD-91A41D4D853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79125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5DF94-DBFC-48E9-BA7E-9C415EB661A1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635C2-681D-402D-8C09-65FA9149908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83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3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5DF94-DBFC-48E9-BA7E-9C415EB661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635C2-681D-402D-8C09-65FA914990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581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5DF94-DBFC-48E9-BA7E-9C415EB661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635C2-681D-402D-8C09-65FA914990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324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5DF94-DBFC-48E9-BA7E-9C415EB661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635C2-681D-402D-8C09-65FA914990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455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5DF94-DBFC-48E9-BA7E-9C415EB661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635C2-681D-402D-8C09-65FA914990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630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5DF94-DBFC-48E9-BA7E-9C415EB661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635C2-681D-402D-8C09-65FA914990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766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5DF94-DBFC-48E9-BA7E-9C415EB661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635C2-681D-402D-8C09-65FA914990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248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121" y="272987"/>
            <a:ext cx="8198014" cy="1115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Cliccate per modificare il formato del testo del titolo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121" y="1604592"/>
            <a:ext cx="8198014" cy="4496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7250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Cliccate per modificare il formato del testo della struttura</a:t>
            </a:r>
          </a:p>
          <a:p>
            <a:pPr lvl="1"/>
            <a:r>
              <a:rPr lang="en-GB" altLang="it-IT" smtClean="0"/>
              <a:t>Secondo livello struttura</a:t>
            </a:r>
          </a:p>
          <a:p>
            <a:pPr lvl="2"/>
            <a:r>
              <a:rPr lang="en-GB" altLang="it-IT" smtClean="0"/>
              <a:t>Terzo livello struttura</a:t>
            </a:r>
          </a:p>
          <a:p>
            <a:pPr lvl="3"/>
            <a:r>
              <a:rPr lang="en-GB" altLang="it-IT" smtClean="0"/>
              <a:t>Quarto livello struttura</a:t>
            </a:r>
          </a:p>
          <a:p>
            <a:pPr lvl="4"/>
            <a:r>
              <a:rPr lang="en-GB" altLang="it-IT" smtClean="0"/>
              <a:t>Quinto livello struttura</a:t>
            </a:r>
          </a:p>
          <a:p>
            <a:pPr lvl="4"/>
            <a:r>
              <a:rPr lang="en-GB" altLang="it-IT" smtClean="0"/>
              <a:t>Sesto livello struttura</a:t>
            </a:r>
          </a:p>
          <a:p>
            <a:pPr lvl="4"/>
            <a:r>
              <a:rPr lang="en-GB" altLang="it-IT" smtClean="0"/>
              <a:t>Settimo livello struttura</a:t>
            </a:r>
          </a:p>
          <a:p>
            <a:pPr lvl="4"/>
            <a:r>
              <a:rPr lang="en-GB" altLang="it-IT" smtClean="0"/>
              <a:t>Ottavo livello struttura</a:t>
            </a:r>
          </a:p>
          <a:p>
            <a:pPr lvl="4"/>
            <a:r>
              <a:rPr lang="en-GB" altLang="it-IT" smtClean="0"/>
              <a:t>Nono livello struttura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121" y="6246954"/>
            <a:ext cx="2098311" cy="442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04307">
              <a:lnSpc>
                <a:spcPct val="90000"/>
              </a:lnSpc>
              <a:tabLst>
                <a:tab pos="0" algn="l"/>
                <a:tab pos="402832" algn="l"/>
                <a:tab pos="807117" algn="l"/>
                <a:tab pos="1211401" algn="l"/>
                <a:tab pos="1615682" algn="l"/>
                <a:tab pos="2019951" algn="l"/>
                <a:tab pos="2424231" algn="l"/>
                <a:tab pos="2828507" algn="l"/>
                <a:tab pos="3232784" algn="l"/>
                <a:tab pos="3637057" algn="l"/>
                <a:tab pos="4041332" algn="l"/>
                <a:tab pos="4445614" algn="l"/>
                <a:tab pos="4849888" algn="l"/>
                <a:tab pos="5254166" algn="l"/>
                <a:tab pos="5658440" algn="l"/>
                <a:tab pos="6062717" algn="l"/>
                <a:tab pos="6466995" algn="l"/>
                <a:tab pos="6871271" algn="l"/>
                <a:tab pos="7275546" algn="l"/>
                <a:tab pos="7679822" algn="l"/>
                <a:tab pos="808410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it-IT" altLang="it-IT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8420" y="6246954"/>
            <a:ext cx="2868114" cy="442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defTabSz="404307">
              <a:lnSpc>
                <a:spcPct val="90000"/>
              </a:lnSpc>
              <a:tabLst>
                <a:tab pos="0" algn="l"/>
                <a:tab pos="402832" algn="l"/>
                <a:tab pos="807117" algn="l"/>
                <a:tab pos="1211401" algn="l"/>
                <a:tab pos="1615682" algn="l"/>
                <a:tab pos="2019951" algn="l"/>
                <a:tab pos="2424231" algn="l"/>
                <a:tab pos="2828507" algn="l"/>
                <a:tab pos="3232784" algn="l"/>
                <a:tab pos="3637057" algn="l"/>
                <a:tab pos="4041332" algn="l"/>
                <a:tab pos="4445614" algn="l"/>
                <a:tab pos="4849888" algn="l"/>
                <a:tab pos="5254166" algn="l"/>
                <a:tab pos="5658440" algn="l"/>
                <a:tab pos="6062717" algn="l"/>
                <a:tab pos="6466995" algn="l"/>
                <a:tab pos="6871271" algn="l"/>
                <a:tab pos="7275546" algn="l"/>
                <a:tab pos="7679822" algn="l"/>
                <a:tab pos="808410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it-IT" alt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825" y="6246954"/>
            <a:ext cx="2098311" cy="442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04307">
              <a:lnSpc>
                <a:spcPct val="90000"/>
              </a:lnSpc>
              <a:tabLst>
                <a:tab pos="0" algn="l"/>
                <a:tab pos="402832" algn="l"/>
                <a:tab pos="807117" algn="l"/>
                <a:tab pos="1211401" algn="l"/>
                <a:tab pos="1615682" algn="l"/>
                <a:tab pos="2019951" algn="l"/>
                <a:tab pos="2424231" algn="l"/>
                <a:tab pos="2828507" algn="l"/>
                <a:tab pos="3232784" algn="l"/>
                <a:tab pos="3637057" algn="l"/>
                <a:tab pos="4041332" algn="l"/>
                <a:tab pos="4445614" algn="l"/>
                <a:tab pos="4849888" algn="l"/>
                <a:tab pos="5254166" algn="l"/>
                <a:tab pos="5658440" algn="l"/>
                <a:tab pos="6062717" algn="l"/>
                <a:tab pos="6466995" algn="l"/>
                <a:tab pos="6871271" algn="l"/>
                <a:tab pos="7275546" algn="l"/>
                <a:tab pos="7679822" algn="l"/>
                <a:tab pos="808410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fld id="{1EE4DE89-F803-4563-A570-1E4DAE056921}" type="slidenum">
              <a:rPr lang="it-IT" altLang="it-IT"/>
              <a:pPr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05944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</p:sldLayoutIdLst>
  <p:txStyles>
    <p:titleStyle>
      <a:lvl1pPr algn="ctr" defTabSz="401558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1558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ctr" defTabSz="401558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ctr" defTabSz="401558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ctr" defTabSz="401558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2262806" indent="-205762" algn="ctr" defTabSz="404307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2674225" indent="-205762" algn="ctr" defTabSz="404307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3085647" indent="-205762" algn="ctr" defTabSz="404307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3497059" indent="-205762" algn="ctr" defTabSz="404307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306327" indent="-306327" algn="l" defTabSz="401558" rtl="0" eaLnBrk="0" fontAlgn="base" hangingPunct="0">
        <a:lnSpc>
          <a:spcPct val="87000"/>
        </a:lnSpc>
        <a:spcBef>
          <a:spcPct val="0"/>
        </a:spcBef>
        <a:spcAft>
          <a:spcPts val="1288"/>
        </a:spcAft>
        <a:buClr>
          <a:srgbClr val="000000"/>
        </a:buClr>
        <a:buSzPct val="100000"/>
        <a:buFont typeface="Times New Roman" pitchFamily="18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6617" indent="-255537" algn="l" defTabSz="401558" rtl="0" eaLnBrk="0" fontAlgn="base" hangingPunct="0">
        <a:lnSpc>
          <a:spcPct val="87000"/>
        </a:lnSpc>
        <a:spcBef>
          <a:spcPct val="0"/>
        </a:spcBef>
        <a:spcAft>
          <a:spcPts val="1038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000000"/>
          </a:solidFill>
          <a:latin typeface="+mn-lt"/>
          <a:ea typeface="+mn-ea"/>
          <a:cs typeface="+mn-cs"/>
        </a:defRPr>
      </a:lvl2pPr>
      <a:lvl3pPr marL="1026908" indent="-203159" algn="l" defTabSz="401558" rtl="0" eaLnBrk="0" fontAlgn="base" hangingPunct="0">
        <a:lnSpc>
          <a:spcPct val="87000"/>
        </a:lnSpc>
        <a:spcBef>
          <a:spcPct val="0"/>
        </a:spcBef>
        <a:spcAft>
          <a:spcPts val="775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37987" indent="-203159" algn="l" defTabSz="401558" rtl="0" eaLnBrk="0" fontAlgn="base" hangingPunct="0">
        <a:lnSpc>
          <a:spcPct val="87000"/>
        </a:lnSpc>
        <a:spcBef>
          <a:spcPct val="0"/>
        </a:spcBef>
        <a:spcAft>
          <a:spcPts val="525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1849068" indent="-203159" algn="l" defTabSz="401558" rtl="0" eaLnBrk="0" fontAlgn="base" hangingPunct="0">
        <a:lnSpc>
          <a:spcPct val="87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  <a:cs typeface="+mn-cs"/>
        </a:defRPr>
      </a:lvl5pPr>
      <a:lvl6pPr marL="2262806" indent="-205762" algn="l" defTabSz="404307" rtl="0" fontAlgn="base" hangingPunct="0">
        <a:lnSpc>
          <a:spcPct val="87000"/>
        </a:lnSpc>
        <a:spcBef>
          <a:spcPct val="0"/>
        </a:spcBef>
        <a:spcAft>
          <a:spcPts val="262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74225" indent="-205762" algn="l" defTabSz="404307" rtl="0" fontAlgn="base" hangingPunct="0">
        <a:lnSpc>
          <a:spcPct val="87000"/>
        </a:lnSpc>
        <a:spcBef>
          <a:spcPct val="0"/>
        </a:spcBef>
        <a:spcAft>
          <a:spcPts val="262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085647" indent="-205762" algn="l" defTabSz="404307" rtl="0" fontAlgn="base" hangingPunct="0">
        <a:lnSpc>
          <a:spcPct val="87000"/>
        </a:lnSpc>
        <a:spcBef>
          <a:spcPct val="0"/>
        </a:spcBef>
        <a:spcAft>
          <a:spcPts val="262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497059" indent="-205762" algn="l" defTabSz="404307" rtl="0" fontAlgn="base" hangingPunct="0">
        <a:lnSpc>
          <a:spcPct val="87000"/>
        </a:lnSpc>
        <a:spcBef>
          <a:spcPct val="0"/>
        </a:spcBef>
        <a:spcAft>
          <a:spcPts val="262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82283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11391" algn="l" defTabSz="82283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22837" algn="l" defTabSz="82283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258" algn="l" defTabSz="82283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682" algn="l" defTabSz="82283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091" algn="l" defTabSz="82283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515" algn="l" defTabSz="82283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879931" algn="l" defTabSz="82283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291351" algn="l" defTabSz="82283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unipg.it/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t/url?sa=i&amp;rct=j&amp;q=&amp;esrc=s&amp;source=images&amp;cd=&amp;cad=rja&amp;uact=8&amp;ved=0ahUKEwjT9aebhs_QAhUpJcAKHRjrCuUQjRwIBw&amp;url=http://fheathdamron.net/projects/past-research-projects/&amp;psig=AFQjCNH6q1vZ2Vt6KIuMZDtFTNZk9-rmtA&amp;ust=1480546089429397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Università degli Studi di Perugia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157"/>
          <a:stretch/>
        </p:blipFill>
        <p:spPr bwMode="auto">
          <a:xfrm>
            <a:off x="7450515" y="396631"/>
            <a:ext cx="1052050" cy="102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714500" y="287691"/>
            <a:ext cx="57435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2000" b="1" dirty="0">
                <a:solidFill>
                  <a:srgbClr val="000000"/>
                </a:solidFill>
                <a:latin typeface="Arial" pitchFamily="34" charset="0"/>
              </a:rPr>
              <a:t>UNIVERSITA' degli STUDI di PERUGIA/TERNI </a:t>
            </a:r>
            <a:br>
              <a:rPr lang="en-US" altLang="it-IT" sz="2000" b="1" dirty="0">
                <a:solidFill>
                  <a:srgbClr val="000000"/>
                </a:solidFill>
                <a:latin typeface="Arial" pitchFamily="34" charset="0"/>
              </a:rPr>
            </a:br>
            <a:r>
              <a:rPr lang="it-IT" altLang="it-IT" sz="2000" b="1" i="1" dirty="0">
                <a:solidFill>
                  <a:srgbClr val="000000"/>
                </a:solidFill>
                <a:latin typeface="Arial" pitchFamily="34" charset="0"/>
              </a:rPr>
              <a:t>Corso di Laurea in Medicina e Chirurgia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 b="1" i="1" dirty="0">
                <a:solidFill>
                  <a:srgbClr val="000000"/>
                </a:solidFill>
                <a:latin typeface="Arial" pitchFamily="34" charset="0"/>
              </a:rPr>
              <a:t>Corso integrato Medicina di Laboratorio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 b="1" i="1" dirty="0">
                <a:solidFill>
                  <a:srgbClr val="5858FF"/>
                </a:solidFill>
                <a:latin typeface="Arial" pitchFamily="34" charset="0"/>
              </a:rPr>
              <a:t>Microbiologia Clinica</a:t>
            </a:r>
            <a:endParaRPr lang="it-IT" altLang="it-IT" sz="2000" b="1" dirty="0">
              <a:solidFill>
                <a:srgbClr val="5858FF"/>
              </a:solidFill>
              <a:latin typeface="Arial" pitchFamily="34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176734" y="3259832"/>
            <a:ext cx="6851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FF0000"/>
                </a:solidFill>
                <a:latin typeface="Arial" pitchFamily="34" charset="0"/>
              </a:rPr>
              <a:t>INFEZIONI DELLE BASSE VIE RESPIRATORIE</a:t>
            </a:r>
            <a:endParaRPr lang="it-IT" altLang="it-IT" sz="2000" b="1" dirty="0">
              <a:solidFill>
                <a:srgbClr val="FF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425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ChangeArrowheads="1"/>
          </p:cNvSpPr>
          <p:nvPr/>
        </p:nvSpPr>
        <p:spPr bwMode="auto">
          <a:xfrm>
            <a:off x="828675" y="1544638"/>
            <a:ext cx="7343775" cy="3508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it-IT" sz="4000" b="1" dirty="0" smtClean="0">
                <a:solidFill>
                  <a:srgbClr val="FF0000"/>
                </a:solidFill>
                <a:latin typeface="Arial" pitchFamily="34" charset="0"/>
              </a:rPr>
              <a:t>POLMONITE: </a:t>
            </a:r>
            <a:r>
              <a:rPr lang="en-US" altLang="it-IT" sz="4000" b="1" dirty="0" err="1" smtClean="0">
                <a:solidFill>
                  <a:srgbClr val="FF0000"/>
                </a:solidFill>
                <a:latin typeface="Arial" pitchFamily="34" charset="0"/>
              </a:rPr>
              <a:t>definizione</a:t>
            </a:r>
            <a:endParaRPr lang="en-US" altLang="it-IT" sz="4000" b="1" dirty="0" smtClean="0">
              <a:solidFill>
                <a:srgbClr val="FF0000"/>
              </a:solidFill>
              <a:latin typeface="Arial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it-IT" sz="2800" b="1" dirty="0" err="1" smtClean="0">
                <a:solidFill>
                  <a:prstClr val="black"/>
                </a:solidFill>
                <a:latin typeface="Arial" pitchFamily="34" charset="0"/>
              </a:rPr>
              <a:t>infezione</a:t>
            </a:r>
            <a:r>
              <a:rPr lang="en-US" altLang="it-IT" sz="2800" b="1" dirty="0" smtClean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en-US" altLang="it-IT" sz="2800" b="1" dirty="0">
                <a:solidFill>
                  <a:prstClr val="black"/>
                </a:solidFill>
                <a:latin typeface="Arial" pitchFamily="34" charset="0"/>
              </a:rPr>
              <a:t>del </a:t>
            </a:r>
            <a:r>
              <a:rPr lang="en-US" altLang="it-IT" sz="2800" b="1" dirty="0" err="1">
                <a:solidFill>
                  <a:prstClr val="black"/>
                </a:solidFill>
                <a:latin typeface="Arial" pitchFamily="34" charset="0"/>
              </a:rPr>
              <a:t>parenchima</a:t>
            </a:r>
            <a:r>
              <a:rPr lang="en-US" altLang="it-IT" sz="2800" b="1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en-US" altLang="it-IT" sz="2800" b="1" dirty="0" err="1">
                <a:solidFill>
                  <a:prstClr val="black"/>
                </a:solidFill>
                <a:latin typeface="Arial" pitchFamily="34" charset="0"/>
              </a:rPr>
              <a:t>polmonare</a:t>
            </a:r>
            <a:r>
              <a:rPr lang="en-US" altLang="it-IT" sz="2800" b="1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en-US" altLang="it-IT" sz="2800" b="1" dirty="0" err="1">
                <a:solidFill>
                  <a:prstClr val="black"/>
                </a:solidFill>
                <a:latin typeface="Arial" pitchFamily="34" charset="0"/>
              </a:rPr>
              <a:t>distale</a:t>
            </a:r>
            <a:r>
              <a:rPr lang="en-US" altLang="it-IT" sz="2800" b="1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en-US" altLang="it-IT" sz="2800" b="1" dirty="0" err="1">
                <a:solidFill>
                  <a:prstClr val="black"/>
                </a:solidFill>
                <a:latin typeface="Arial" pitchFamily="34" charset="0"/>
              </a:rPr>
              <a:t>ai</a:t>
            </a:r>
            <a:r>
              <a:rPr lang="en-US" altLang="it-IT" sz="2800" b="1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en-US" altLang="it-IT" sz="2800" b="1" dirty="0" err="1">
                <a:solidFill>
                  <a:prstClr val="black"/>
                </a:solidFill>
                <a:latin typeface="Arial" pitchFamily="34" charset="0"/>
              </a:rPr>
              <a:t>bronchioli</a:t>
            </a:r>
            <a:r>
              <a:rPr lang="en-US" altLang="it-IT" sz="2800" b="1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en-US" altLang="it-IT" sz="2800" b="1" dirty="0" err="1">
                <a:solidFill>
                  <a:prstClr val="black"/>
                </a:solidFill>
                <a:latin typeface="Arial" pitchFamily="34" charset="0"/>
              </a:rPr>
              <a:t>terminali</a:t>
            </a:r>
            <a:r>
              <a:rPr lang="en-US" altLang="it-IT" sz="2800" b="1" dirty="0">
                <a:solidFill>
                  <a:prstClr val="black"/>
                </a:solidFill>
                <a:latin typeface="Arial" pitchFamily="34" charset="0"/>
              </a:rPr>
              <a:t>, </a:t>
            </a:r>
            <a:r>
              <a:rPr lang="en-US" altLang="it-IT" sz="2800" b="1" dirty="0" err="1">
                <a:solidFill>
                  <a:prstClr val="black"/>
                </a:solidFill>
                <a:latin typeface="Arial" pitchFamily="34" charset="0"/>
              </a:rPr>
              <a:t>associata</a:t>
            </a:r>
            <a:r>
              <a:rPr lang="en-US" altLang="it-IT" sz="2800" b="1" dirty="0">
                <a:solidFill>
                  <a:prstClr val="black"/>
                </a:solidFill>
                <a:latin typeface="Arial" pitchFamily="34" charset="0"/>
              </a:rPr>
              <a:t> ad </a:t>
            </a:r>
            <a:r>
              <a:rPr lang="en-US" altLang="it-IT" sz="2800" b="1" dirty="0" err="1">
                <a:solidFill>
                  <a:prstClr val="black"/>
                </a:solidFill>
                <a:latin typeface="Arial" pitchFamily="34" charset="0"/>
              </a:rPr>
              <a:t>evidenza</a:t>
            </a:r>
            <a:r>
              <a:rPr lang="en-US" altLang="it-IT" sz="2800" b="1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en-US" altLang="it-IT" sz="2800" b="1" dirty="0" err="1">
                <a:solidFill>
                  <a:prstClr val="black"/>
                </a:solidFill>
                <a:latin typeface="Arial" pitchFamily="34" charset="0"/>
              </a:rPr>
              <a:t>clinica</a:t>
            </a:r>
            <a:r>
              <a:rPr lang="en-US" altLang="it-IT" sz="2800" b="1" dirty="0">
                <a:solidFill>
                  <a:prstClr val="black"/>
                </a:solidFill>
                <a:latin typeface="Arial" pitchFamily="34" charset="0"/>
              </a:rPr>
              <a:t> e </a:t>
            </a:r>
            <a:r>
              <a:rPr lang="en-US" altLang="it-IT" sz="2800" b="1" dirty="0" err="1">
                <a:solidFill>
                  <a:prstClr val="black"/>
                </a:solidFill>
                <a:latin typeface="Arial" pitchFamily="34" charset="0"/>
              </a:rPr>
              <a:t>radiologica</a:t>
            </a:r>
            <a:r>
              <a:rPr lang="en-US" altLang="it-IT" sz="2800" b="1" dirty="0">
                <a:solidFill>
                  <a:prstClr val="black"/>
                </a:solidFill>
                <a:latin typeface="Arial" pitchFamily="34" charset="0"/>
              </a:rPr>
              <a:t> di </a:t>
            </a:r>
            <a:r>
              <a:rPr lang="en-US" altLang="it-IT" sz="2800" b="1" dirty="0" err="1">
                <a:solidFill>
                  <a:prstClr val="black"/>
                </a:solidFill>
                <a:latin typeface="Arial" pitchFamily="34" charset="0"/>
              </a:rPr>
              <a:t>addensamento</a:t>
            </a:r>
            <a:r>
              <a:rPr lang="en-US" altLang="it-IT" sz="2800" b="1" dirty="0">
                <a:solidFill>
                  <a:prstClr val="black"/>
                </a:solidFill>
                <a:latin typeface="Arial" pitchFamily="34" charset="0"/>
              </a:rPr>
              <a:t> di </a:t>
            </a:r>
            <a:r>
              <a:rPr lang="en-US" altLang="it-IT" sz="2800" b="1" dirty="0" err="1">
                <a:solidFill>
                  <a:prstClr val="black"/>
                </a:solidFill>
                <a:latin typeface="Arial" pitchFamily="34" charset="0"/>
              </a:rPr>
              <a:t>aree</a:t>
            </a:r>
            <a:r>
              <a:rPr lang="en-US" altLang="it-IT" sz="2800" b="1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en-US" altLang="it-IT" sz="2800" b="1" dirty="0" err="1">
                <a:solidFill>
                  <a:prstClr val="black"/>
                </a:solidFill>
                <a:latin typeface="Arial" pitchFamily="34" charset="0"/>
              </a:rPr>
              <a:t>polmonari</a:t>
            </a:r>
            <a:endParaRPr lang="en-US" altLang="it-IT" sz="2800" b="1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0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8"/>
          <p:cNvSpPr>
            <a:spLocks noChangeArrowheads="1"/>
          </p:cNvSpPr>
          <p:nvPr/>
        </p:nvSpPr>
        <p:spPr bwMode="auto">
          <a:xfrm>
            <a:off x="233363" y="366713"/>
            <a:ext cx="8532812" cy="600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it-IT" sz="2400" b="1">
                <a:solidFill>
                  <a:prstClr val="black"/>
                </a:solidFill>
                <a:latin typeface="Arial" pitchFamily="34" charset="0"/>
              </a:rPr>
              <a:t>POLMONITE ACUTA</a:t>
            </a:r>
          </a:p>
          <a:p>
            <a:pPr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it-IT" sz="2400" b="1">
              <a:solidFill>
                <a:prstClr val="black"/>
              </a:solidFill>
              <a:latin typeface="Arial" pitchFamily="34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it-IT" sz="2400">
                <a:solidFill>
                  <a:prstClr val="black"/>
                </a:solidFill>
                <a:latin typeface="Arial" pitchFamily="34" charset="0"/>
              </a:rPr>
              <a:t>L’insorgenza è caratterizzata da: </a:t>
            </a:r>
          </a:p>
          <a:p>
            <a:pPr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it-IT" sz="2400" b="1">
                <a:solidFill>
                  <a:prstClr val="black"/>
                </a:solidFill>
                <a:latin typeface="Arial" pitchFamily="34" charset="0"/>
              </a:rPr>
              <a:t>malessere, febbre ingravescente, </a:t>
            </a:r>
            <a:r>
              <a:rPr lang="en-US" altLang="it-IT" sz="2400">
                <a:solidFill>
                  <a:prstClr val="black"/>
                </a:solidFill>
                <a:latin typeface="Arial" pitchFamily="34" charset="0"/>
              </a:rPr>
              <a:t>oppure improvvisa con</a:t>
            </a:r>
            <a:r>
              <a:rPr lang="en-US" altLang="it-IT" sz="2400" b="1">
                <a:solidFill>
                  <a:prstClr val="black"/>
                </a:solidFill>
                <a:latin typeface="Arial" pitchFamily="34" charset="0"/>
              </a:rPr>
              <a:t> brividi (pneumococcica)</a:t>
            </a:r>
          </a:p>
          <a:p>
            <a:pPr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it-IT" sz="2400" b="1">
              <a:solidFill>
                <a:prstClr val="black"/>
              </a:solidFill>
              <a:latin typeface="Arial" pitchFamily="34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it-IT" sz="2400">
                <a:solidFill>
                  <a:prstClr val="black"/>
                </a:solidFill>
                <a:latin typeface="Arial" pitchFamily="34" charset="0"/>
              </a:rPr>
              <a:t>Il </a:t>
            </a:r>
            <a:r>
              <a:rPr lang="en-US" altLang="it-IT" sz="2400" b="1">
                <a:solidFill>
                  <a:prstClr val="black"/>
                </a:solidFill>
                <a:latin typeface="Arial" pitchFamily="34" charset="0"/>
              </a:rPr>
              <a:t>sintomo principale è rappresentato dalla tosse</a:t>
            </a:r>
          </a:p>
          <a:p>
            <a:pPr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it-IT" sz="2400">
                <a:solidFill>
                  <a:prstClr val="black"/>
                </a:solidFill>
                <a:latin typeface="Arial" pitchFamily="34" charset="0"/>
              </a:rPr>
              <a:t>Negli adulti la tosse diviene produttiva con la formazione</a:t>
            </a:r>
          </a:p>
          <a:p>
            <a:pPr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it-IT" sz="2400">
                <a:solidFill>
                  <a:prstClr val="black"/>
                </a:solidFill>
                <a:latin typeface="Arial" pitchFamily="34" charset="0"/>
              </a:rPr>
              <a:t>dell’escreato </a:t>
            </a:r>
            <a:r>
              <a:rPr lang="en-US" altLang="it-IT" sz="2400" b="1">
                <a:solidFill>
                  <a:prstClr val="black"/>
                </a:solidFill>
                <a:latin typeface="Arial" pitchFamily="34" charset="0"/>
              </a:rPr>
              <a:t>(materiale purulento più o meno ricco di PMN negli alveoli e nei bronchioli)</a:t>
            </a:r>
          </a:p>
          <a:p>
            <a:pPr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it-IT" sz="2400" b="1">
              <a:solidFill>
                <a:prstClr val="black"/>
              </a:solidFill>
              <a:latin typeface="Arial" pitchFamily="34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it-IT" sz="2400">
                <a:solidFill>
                  <a:prstClr val="black"/>
                </a:solidFill>
                <a:latin typeface="Arial" pitchFamily="34" charset="0"/>
              </a:rPr>
              <a:t>Segni di alterazione degli scambi </a:t>
            </a:r>
          </a:p>
          <a:p>
            <a:pPr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it-IT" sz="2400">
                <a:solidFill>
                  <a:prstClr val="black"/>
                </a:solidFill>
                <a:latin typeface="Arial" pitchFamily="34" charset="0"/>
              </a:rPr>
              <a:t>gassosi alveolari dovuti</a:t>
            </a:r>
          </a:p>
          <a:p>
            <a:pPr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it-IT" sz="2400">
                <a:solidFill>
                  <a:prstClr val="black"/>
                </a:solidFill>
                <a:latin typeface="Arial" pitchFamily="34" charset="0"/>
              </a:rPr>
              <a:t>alla presenza dell’essudato sono:</a:t>
            </a:r>
          </a:p>
          <a:p>
            <a:pPr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it-IT" sz="2400">
                <a:solidFill>
                  <a:prstClr val="black"/>
                </a:solidFill>
                <a:latin typeface="Arial" pitchFamily="34" charset="0"/>
              </a:rPr>
              <a:t>– </a:t>
            </a:r>
            <a:r>
              <a:rPr lang="en-US" altLang="it-IT" sz="2400" b="1">
                <a:solidFill>
                  <a:prstClr val="black"/>
                </a:solidFill>
                <a:latin typeface="Arial" pitchFamily="34" charset="0"/>
              </a:rPr>
              <a:t>aumentata frequenza respiratoria</a:t>
            </a:r>
          </a:p>
          <a:p>
            <a:pPr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it-IT" sz="2400">
                <a:solidFill>
                  <a:prstClr val="black"/>
                </a:solidFill>
                <a:latin typeface="Arial" pitchFamily="34" charset="0"/>
              </a:rPr>
              <a:t>–</a:t>
            </a:r>
            <a:r>
              <a:rPr lang="en-US" altLang="it-IT" sz="2400" b="1">
                <a:solidFill>
                  <a:prstClr val="black"/>
                </a:solidFill>
                <a:latin typeface="Arial" pitchFamily="34" charset="0"/>
              </a:rPr>
              <a:t> dispnea</a:t>
            </a:r>
          </a:p>
          <a:p>
            <a:pPr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it-IT" sz="2400">
                <a:solidFill>
                  <a:prstClr val="black"/>
                </a:solidFill>
                <a:latin typeface="Arial" pitchFamily="34" charset="0"/>
              </a:rPr>
              <a:t>– </a:t>
            </a:r>
            <a:r>
              <a:rPr lang="en-US" altLang="it-IT" sz="2400" b="1">
                <a:solidFill>
                  <a:prstClr val="black"/>
                </a:solidFill>
                <a:latin typeface="Arial" pitchFamily="34" charset="0"/>
              </a:rPr>
              <a:t>cianosi</a:t>
            </a:r>
          </a:p>
        </p:txBody>
      </p:sp>
      <p:pic>
        <p:nvPicPr>
          <p:cNvPr id="15363" name="Picture 10" descr="ANd9GcREKfMvseUAO6cMsd64rJkNYZ-jhrkawdgerjjXHvuoK6-3goVf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021138"/>
            <a:ext cx="3024188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716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ChangeArrowheads="1"/>
          </p:cNvSpPr>
          <p:nvPr/>
        </p:nvSpPr>
        <p:spPr bwMode="auto">
          <a:xfrm>
            <a:off x="233363" y="681038"/>
            <a:ext cx="8675687" cy="469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40000"/>
              </a:spcBef>
              <a:buFontTx/>
              <a:buNone/>
            </a:pPr>
            <a:r>
              <a:rPr lang="en-US" altLang="it-IT" sz="2400" b="1">
                <a:solidFill>
                  <a:srgbClr val="000000"/>
                </a:solidFill>
                <a:latin typeface="Arial" pitchFamily="34" charset="0"/>
              </a:rPr>
              <a:t>POLMONITE CRONICA</a:t>
            </a:r>
          </a:p>
          <a:p>
            <a:pPr>
              <a:spcBef>
                <a:spcPct val="40000"/>
              </a:spcBef>
              <a:buFontTx/>
              <a:buNone/>
            </a:pPr>
            <a:r>
              <a:rPr lang="en-US" altLang="it-IT" sz="2400">
                <a:solidFill>
                  <a:srgbClr val="FFFFFF"/>
                </a:solidFill>
                <a:latin typeface="Arial" pitchFamily="34" charset="0"/>
              </a:rPr>
              <a:t>• </a:t>
            </a:r>
            <a:r>
              <a:rPr lang="en-US" altLang="it-IT" sz="2400">
                <a:solidFill>
                  <a:srgbClr val="000000"/>
                </a:solidFill>
                <a:latin typeface="Arial" pitchFamily="34" charset="0"/>
              </a:rPr>
              <a:t>Ha un </a:t>
            </a:r>
            <a:r>
              <a:rPr lang="en-US" altLang="it-IT" sz="2400" b="1">
                <a:solidFill>
                  <a:srgbClr val="000000"/>
                </a:solidFill>
                <a:latin typeface="Arial" pitchFamily="34" charset="0"/>
              </a:rPr>
              <a:t>inizio insidioso </a:t>
            </a:r>
            <a:r>
              <a:rPr lang="en-US" altLang="it-IT" sz="2400">
                <a:solidFill>
                  <a:srgbClr val="000000"/>
                </a:solidFill>
                <a:latin typeface="Arial" pitchFamily="34" charset="0"/>
              </a:rPr>
              <a:t>che può durare </a:t>
            </a:r>
            <a:r>
              <a:rPr lang="en-US" altLang="it-IT" sz="2400" b="1">
                <a:solidFill>
                  <a:srgbClr val="000000"/>
                </a:solidFill>
                <a:latin typeface="Arial" pitchFamily="34" charset="0"/>
              </a:rPr>
              <a:t>settimane o mesi</a:t>
            </a:r>
            <a:r>
              <a:rPr lang="en-US" altLang="it-IT" sz="2400">
                <a:solidFill>
                  <a:srgbClr val="000000"/>
                </a:solidFill>
                <a:latin typeface="Arial" pitchFamily="34" charset="0"/>
              </a:rPr>
              <a:t>.</a:t>
            </a:r>
          </a:p>
          <a:p>
            <a:pPr>
              <a:spcBef>
                <a:spcPct val="40000"/>
              </a:spcBef>
              <a:buFontTx/>
              <a:buNone/>
            </a:pPr>
            <a:r>
              <a:rPr lang="en-US" altLang="it-IT" sz="2400">
                <a:solidFill>
                  <a:srgbClr val="FFFFFF"/>
                </a:solidFill>
                <a:latin typeface="Arial" pitchFamily="34" charset="0"/>
              </a:rPr>
              <a:t>• </a:t>
            </a:r>
            <a:r>
              <a:rPr lang="en-US" altLang="it-IT" sz="2400">
                <a:solidFill>
                  <a:srgbClr val="000000"/>
                </a:solidFill>
                <a:latin typeface="Arial" pitchFamily="34" charset="0"/>
              </a:rPr>
              <a:t>I sintomi iniziali sono:</a:t>
            </a:r>
          </a:p>
          <a:p>
            <a:pPr>
              <a:spcBef>
                <a:spcPct val="10000"/>
              </a:spcBef>
              <a:buFontTx/>
              <a:buNone/>
            </a:pPr>
            <a:r>
              <a:rPr lang="en-US" altLang="it-IT" sz="2400">
                <a:solidFill>
                  <a:srgbClr val="FFFFFF"/>
                </a:solidFill>
                <a:latin typeface="Arial" pitchFamily="34" charset="0"/>
              </a:rPr>
              <a:t>– </a:t>
            </a:r>
            <a:r>
              <a:rPr lang="en-US" altLang="it-IT" sz="2400" b="1">
                <a:solidFill>
                  <a:srgbClr val="000000"/>
                </a:solidFill>
                <a:latin typeface="Arial" pitchFamily="34" charset="0"/>
              </a:rPr>
              <a:t>febbre</a:t>
            </a:r>
          </a:p>
          <a:p>
            <a:pPr>
              <a:spcBef>
                <a:spcPct val="10000"/>
              </a:spcBef>
              <a:buFontTx/>
              <a:buNone/>
            </a:pPr>
            <a:r>
              <a:rPr lang="en-US" altLang="it-IT" sz="2400">
                <a:solidFill>
                  <a:srgbClr val="FFFFFF"/>
                </a:solidFill>
                <a:latin typeface="Arial" pitchFamily="34" charset="0"/>
              </a:rPr>
              <a:t>– </a:t>
            </a:r>
            <a:r>
              <a:rPr lang="en-US" altLang="it-IT" sz="2400" b="1">
                <a:solidFill>
                  <a:srgbClr val="000000"/>
                </a:solidFill>
                <a:latin typeface="Arial" pitchFamily="34" charset="0"/>
              </a:rPr>
              <a:t>brividi</a:t>
            </a:r>
          </a:p>
          <a:p>
            <a:pPr>
              <a:spcBef>
                <a:spcPct val="10000"/>
              </a:spcBef>
              <a:buFontTx/>
              <a:buNone/>
            </a:pPr>
            <a:r>
              <a:rPr lang="en-US" altLang="it-IT" sz="2400">
                <a:solidFill>
                  <a:srgbClr val="FFFFFF"/>
                </a:solidFill>
                <a:latin typeface="Arial" pitchFamily="34" charset="0"/>
              </a:rPr>
              <a:t>– </a:t>
            </a:r>
            <a:r>
              <a:rPr lang="en-US" altLang="it-IT" sz="2400" b="1">
                <a:solidFill>
                  <a:srgbClr val="000000"/>
                </a:solidFill>
                <a:latin typeface="Arial" pitchFamily="34" charset="0"/>
              </a:rPr>
              <a:t>malessere</a:t>
            </a:r>
          </a:p>
          <a:p>
            <a:pPr>
              <a:spcBef>
                <a:spcPct val="10000"/>
              </a:spcBef>
              <a:buFontTx/>
              <a:buNone/>
            </a:pPr>
            <a:r>
              <a:rPr lang="en-US" altLang="it-IT" sz="2400">
                <a:solidFill>
                  <a:srgbClr val="FFFFFF"/>
                </a:solidFill>
                <a:latin typeface="Arial" pitchFamily="34" charset="0"/>
              </a:rPr>
              <a:t>– </a:t>
            </a:r>
            <a:r>
              <a:rPr lang="en-US" altLang="it-IT" sz="2400" b="1">
                <a:solidFill>
                  <a:srgbClr val="000000"/>
                </a:solidFill>
                <a:latin typeface="Arial" pitchFamily="34" charset="0"/>
              </a:rPr>
              <a:t>tosse</a:t>
            </a:r>
          </a:p>
          <a:p>
            <a:pPr>
              <a:spcBef>
                <a:spcPct val="10000"/>
              </a:spcBef>
              <a:buFontTx/>
              <a:buNone/>
            </a:pPr>
            <a:r>
              <a:rPr lang="en-US" altLang="it-IT" sz="2400">
                <a:solidFill>
                  <a:srgbClr val="FFFFFF"/>
                </a:solidFill>
                <a:latin typeface="Arial" pitchFamily="34" charset="0"/>
              </a:rPr>
              <a:t>– </a:t>
            </a:r>
            <a:r>
              <a:rPr lang="en-US" altLang="it-IT" sz="2400" b="1">
                <a:solidFill>
                  <a:srgbClr val="000000"/>
                </a:solidFill>
                <a:latin typeface="Arial" pitchFamily="34" charset="0"/>
              </a:rPr>
              <a:t>perdita di peso</a:t>
            </a:r>
          </a:p>
          <a:p>
            <a:pPr>
              <a:spcBef>
                <a:spcPct val="10000"/>
              </a:spcBef>
              <a:buFontTx/>
              <a:buNone/>
            </a:pPr>
            <a:r>
              <a:rPr lang="en-US" altLang="it-IT" sz="2400">
                <a:solidFill>
                  <a:srgbClr val="FFFFFF"/>
                </a:solidFill>
                <a:latin typeface="Arial" pitchFamily="34" charset="0"/>
              </a:rPr>
              <a:t>– </a:t>
            </a:r>
            <a:r>
              <a:rPr lang="en-US" altLang="it-IT" sz="2400" b="1">
                <a:solidFill>
                  <a:srgbClr val="000000"/>
                </a:solidFill>
                <a:latin typeface="Arial" pitchFamily="34" charset="0"/>
              </a:rPr>
              <a:t>perdita dell’appetito</a:t>
            </a:r>
          </a:p>
          <a:p>
            <a:pPr>
              <a:spcBef>
                <a:spcPct val="10000"/>
              </a:spcBef>
              <a:buFontTx/>
              <a:buNone/>
            </a:pPr>
            <a:r>
              <a:rPr lang="en-US" altLang="it-IT" sz="2400">
                <a:solidFill>
                  <a:srgbClr val="FFFFFF"/>
                </a:solidFill>
                <a:latin typeface="Arial" pitchFamily="34" charset="0"/>
              </a:rPr>
              <a:t>– </a:t>
            </a:r>
            <a:r>
              <a:rPr lang="en-US" altLang="it-IT" sz="2400" b="1">
                <a:solidFill>
                  <a:srgbClr val="000000"/>
                </a:solidFill>
                <a:latin typeface="Arial" pitchFamily="34" charset="0"/>
              </a:rPr>
              <a:t>insonnia</a:t>
            </a:r>
          </a:p>
          <a:p>
            <a:pPr>
              <a:spcBef>
                <a:spcPct val="10000"/>
              </a:spcBef>
              <a:buFontTx/>
              <a:buNone/>
            </a:pPr>
            <a:r>
              <a:rPr lang="en-US" altLang="it-IT" sz="2400">
                <a:solidFill>
                  <a:srgbClr val="FFFFFF"/>
                </a:solidFill>
                <a:latin typeface="Arial" pitchFamily="34" charset="0"/>
              </a:rPr>
              <a:t>– </a:t>
            </a:r>
            <a:r>
              <a:rPr lang="en-US" altLang="it-IT" sz="2400" b="1">
                <a:solidFill>
                  <a:srgbClr val="000000"/>
                </a:solidFill>
                <a:latin typeface="Arial" pitchFamily="34" charset="0"/>
              </a:rPr>
              <a:t>sudorazioni notturne</a:t>
            </a:r>
          </a:p>
        </p:txBody>
      </p:sp>
    </p:spTree>
    <p:extLst>
      <p:ext uri="{BB962C8B-B14F-4D97-AF65-F5344CB8AC3E}">
        <p14:creationId xmlns:p14="http://schemas.microsoft.com/office/powerpoint/2010/main" val="84123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07950" y="4763"/>
            <a:ext cx="8715375" cy="666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prstClr val="black"/>
                </a:solidFill>
                <a:latin typeface="Arial" pitchFamily="34" charset="0"/>
              </a:rPr>
              <a:t>POLMONITE: INFEZIONE DEL PARENCHIMA POLMONARE</a:t>
            </a:r>
            <a:br>
              <a:rPr lang="it-IT" altLang="it-IT" sz="2400" b="1">
                <a:solidFill>
                  <a:prstClr val="black"/>
                </a:solidFill>
                <a:latin typeface="Arial" pitchFamily="34" charset="0"/>
              </a:rPr>
            </a:br>
            <a:r>
              <a:rPr lang="it-IT" altLang="it-IT" sz="2400">
                <a:solidFill>
                  <a:prstClr val="black"/>
                </a:solidFill>
                <a:latin typeface="Arial" pitchFamily="34" charset="0"/>
              </a:rPr>
              <a:t>compresi spazi alveolari e tessuto interstiziale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prstClr val="black"/>
                </a:solidFill>
                <a:latin typeface="Arial" pitchFamily="34" charset="0"/>
              </a:rPr>
              <a:t>Può essere causata da batteri o virus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prstClr val="black"/>
                </a:solidFill>
                <a:latin typeface="Arial" pitchFamily="34" charset="0"/>
              </a:rPr>
              <a:t>- infiammazione del parenchima polmonare con conseguente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it-IT" altLang="it-IT" sz="2400" i="1">
                <a:solidFill>
                  <a:prstClr val="black"/>
                </a:solidFill>
                <a:latin typeface="Arial" pitchFamily="34" charset="0"/>
              </a:rPr>
              <a:t> consolidazione</a:t>
            </a:r>
            <a:r>
              <a:rPr lang="it-IT" altLang="it-IT" sz="2400">
                <a:solidFill>
                  <a:prstClr val="black"/>
                </a:solidFill>
                <a:latin typeface="Arial" pitchFamily="34" charset="0"/>
              </a:rPr>
              <a:t> del tessuto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it-IT" altLang="it-IT" sz="2400">
              <a:solidFill>
                <a:prstClr val="black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it-IT" altLang="it-IT" sz="2400" b="1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it-IT" altLang="it-IT" sz="2400" b="1" u="sng">
                <a:solidFill>
                  <a:prstClr val="black"/>
                </a:solidFill>
                <a:latin typeface="Arial" pitchFamily="34" charset="0"/>
              </a:rPr>
              <a:t>polmonite lobare</a:t>
            </a:r>
            <a:r>
              <a:rPr lang="it-IT" altLang="it-IT" sz="2400">
                <a:solidFill>
                  <a:prstClr val="black"/>
                </a:solidFill>
                <a:latin typeface="Arial" pitchFamily="34" charset="0"/>
              </a:rPr>
              <a:t>: denota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prstClr val="black"/>
                </a:solidFill>
                <a:latin typeface="Arial" pitchFamily="34" charset="0"/>
              </a:rPr>
              <a:t>   un processo alveolare che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prstClr val="black"/>
                </a:solidFill>
                <a:latin typeface="Arial" pitchFamily="34" charset="0"/>
              </a:rPr>
              <a:t>   coinvolge un intero lobo </a:t>
            </a:r>
          </a:p>
          <a:p>
            <a:pPr>
              <a:lnSpc>
                <a:spcPct val="70000"/>
              </a:lnSpc>
              <a:spcBef>
                <a:spcPct val="0"/>
              </a:spcBef>
              <a:buFontTx/>
              <a:buNone/>
            </a:pPr>
            <a:endParaRPr lang="it-IT" altLang="it-IT" sz="2400">
              <a:solidFill>
                <a:prstClr val="black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prstClr val="black"/>
                </a:solidFill>
                <a:latin typeface="Arial" pitchFamily="34" charset="0"/>
              </a:rPr>
              <a:t>- </a:t>
            </a:r>
            <a:r>
              <a:rPr lang="it-IT" altLang="it-IT" sz="2400" b="1" u="sng">
                <a:solidFill>
                  <a:prstClr val="black"/>
                </a:solidFill>
                <a:latin typeface="Arial" pitchFamily="34" charset="0"/>
              </a:rPr>
              <a:t>polmonite lobulare</a:t>
            </a:r>
            <a:r>
              <a:rPr lang="it-IT" altLang="it-IT" sz="2400">
                <a:solidFill>
                  <a:prstClr val="black"/>
                </a:solidFill>
                <a:latin typeface="Arial" pitchFamily="34" charset="0"/>
              </a:rPr>
              <a:t> coinvolge una porzione di un lobo 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it-IT" altLang="it-IT" sz="2400">
              <a:solidFill>
                <a:prstClr val="black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prstClr val="black"/>
                </a:solidFill>
                <a:latin typeface="Arial" pitchFamily="34" charset="0"/>
              </a:rPr>
              <a:t>- </a:t>
            </a:r>
            <a:r>
              <a:rPr lang="it-IT" altLang="it-IT" sz="2400" b="1" u="sng">
                <a:solidFill>
                  <a:prstClr val="black"/>
                </a:solidFill>
                <a:latin typeface="Arial" pitchFamily="34" charset="0"/>
              </a:rPr>
              <a:t>broncopolmonite</a:t>
            </a:r>
            <a:r>
              <a:rPr lang="it-IT" altLang="it-IT" sz="2400">
                <a:solidFill>
                  <a:prstClr val="black"/>
                </a:solidFill>
                <a:latin typeface="Arial" pitchFamily="34" charset="0"/>
              </a:rPr>
              <a:t>: denota un processo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prstClr val="black"/>
                </a:solidFill>
                <a:latin typeface="Arial" pitchFamily="34" charset="0"/>
              </a:rPr>
              <a:t> alveolare diffuso in zone diverse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prstClr val="black"/>
                </a:solidFill>
                <a:latin typeface="Arial" pitchFamily="34" charset="0"/>
              </a:rPr>
              <a:t> contigue ad un bronco</a:t>
            </a:r>
          </a:p>
          <a:p>
            <a:pPr>
              <a:lnSpc>
                <a:spcPct val="70000"/>
              </a:lnSpc>
              <a:spcBef>
                <a:spcPct val="0"/>
              </a:spcBef>
              <a:buFontTx/>
              <a:buNone/>
            </a:pPr>
            <a:endParaRPr lang="it-IT" altLang="it-IT" sz="2400">
              <a:solidFill>
                <a:prstClr val="black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prstClr val="black"/>
                </a:solidFill>
                <a:latin typeface="Arial" pitchFamily="34" charset="0"/>
              </a:rPr>
              <a:t>- </a:t>
            </a:r>
            <a:r>
              <a:rPr lang="it-IT" altLang="it-IT" sz="2400" b="1" u="sng">
                <a:solidFill>
                  <a:prstClr val="black"/>
                </a:solidFill>
                <a:latin typeface="Arial" pitchFamily="34" charset="0"/>
              </a:rPr>
              <a:t>polmonite interstiziale</a:t>
            </a:r>
            <a:r>
              <a:rPr lang="it-IT" altLang="it-IT" sz="2400">
                <a:solidFill>
                  <a:prstClr val="black"/>
                </a:solidFill>
                <a:latin typeface="Arial" pitchFamily="34" charset="0"/>
              </a:rPr>
              <a:t>: infezione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prstClr val="black"/>
                </a:solidFill>
                <a:latin typeface="Arial" pitchFamily="34" charset="0"/>
              </a:rPr>
              <a:t>  sparsa dell’interstizio (fibre elastiche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prstClr val="black"/>
                </a:solidFill>
                <a:latin typeface="Arial" pitchFamily="34" charset="0"/>
              </a:rPr>
              <a:t>  e collagene)</a:t>
            </a:r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876800"/>
            <a:ext cx="2057400" cy="158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538" y="4572000"/>
            <a:ext cx="1703387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060575"/>
            <a:ext cx="1444625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8" descr="winter08_pneumonia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562100"/>
            <a:ext cx="21463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Line 9"/>
          <p:cNvSpPr>
            <a:spLocks noChangeShapeType="1"/>
          </p:cNvSpPr>
          <p:nvPr/>
        </p:nvSpPr>
        <p:spPr bwMode="auto">
          <a:xfrm>
            <a:off x="4211638" y="2349500"/>
            <a:ext cx="431800" cy="3587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416" name="Line 10"/>
          <p:cNvSpPr>
            <a:spLocks noChangeShapeType="1"/>
          </p:cNvSpPr>
          <p:nvPr/>
        </p:nvSpPr>
        <p:spPr bwMode="auto">
          <a:xfrm>
            <a:off x="5867400" y="1989138"/>
            <a:ext cx="649288" cy="3587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30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6"/>
          <a:stretch/>
        </p:blipFill>
        <p:spPr bwMode="auto">
          <a:xfrm>
            <a:off x="795688" y="1364104"/>
            <a:ext cx="7664744" cy="5449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2024675" y="101642"/>
            <a:ext cx="50770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Polmonite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acuta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agenti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eziologici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batterici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92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561975" y="404813"/>
            <a:ext cx="8095486" cy="5934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it-IT" altLang="it-IT" sz="2400" b="1" dirty="0">
                <a:solidFill>
                  <a:prstClr val="black"/>
                </a:solidFill>
                <a:latin typeface="Arial" pitchFamily="34" charset="0"/>
              </a:rPr>
              <a:t>POLMONITE BATTERICA</a:t>
            </a:r>
          </a:p>
          <a:p>
            <a:pPr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it-IT" altLang="it-IT" sz="2400" b="1" i="1" dirty="0" err="1">
                <a:solidFill>
                  <a:prstClr val="black"/>
                </a:solidFill>
                <a:latin typeface="Arial" pitchFamily="34" charset="0"/>
              </a:rPr>
              <a:t>Streptococcus</a:t>
            </a:r>
            <a:r>
              <a:rPr lang="it-IT" altLang="it-IT" sz="2400" b="1" i="1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it-IT" altLang="it-IT" sz="2400" b="1" i="1" dirty="0" err="1">
                <a:solidFill>
                  <a:prstClr val="black"/>
                </a:solidFill>
                <a:latin typeface="Arial" pitchFamily="34" charset="0"/>
              </a:rPr>
              <a:t>pneumoniae</a:t>
            </a:r>
            <a:r>
              <a:rPr lang="it-IT" altLang="it-IT" sz="2400" b="1" dirty="0">
                <a:solidFill>
                  <a:prstClr val="black"/>
                </a:solidFill>
                <a:latin typeface="Arial" pitchFamily="34" charset="0"/>
              </a:rPr>
              <a:t> è l’agente più </a:t>
            </a:r>
          </a:p>
          <a:p>
            <a:pPr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it-IT" altLang="it-IT" sz="2400" b="1" dirty="0">
                <a:solidFill>
                  <a:prstClr val="black"/>
                </a:solidFill>
                <a:latin typeface="Arial" pitchFamily="34" charset="0"/>
              </a:rPr>
              <a:t>isolato nella “polmonite di comunità”</a:t>
            </a:r>
          </a:p>
          <a:p>
            <a:pPr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it-IT" altLang="it-IT" sz="2400" b="1" dirty="0">
                <a:solidFill>
                  <a:prstClr val="black"/>
                </a:solidFill>
                <a:latin typeface="Arial" pitchFamily="34" charset="0"/>
              </a:rPr>
              <a:t>(responsabili del 90% di tutti i casi di polmonite)</a:t>
            </a:r>
          </a:p>
          <a:p>
            <a:pPr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it-IT" altLang="it-IT" sz="2400" b="1" dirty="0">
                <a:solidFill>
                  <a:prstClr val="black"/>
                </a:solidFill>
                <a:latin typeface="Arial" pitchFamily="34" charset="0"/>
              </a:rPr>
              <a:t>il </a:t>
            </a:r>
            <a:r>
              <a:rPr lang="it-IT" altLang="it-IT" sz="2400" b="1" noProof="1">
                <a:solidFill>
                  <a:prstClr val="black"/>
                </a:solidFill>
                <a:latin typeface="Arial" pitchFamily="34" charset="0"/>
              </a:rPr>
              <a:t>5 </a:t>
            </a:r>
            <a:r>
              <a:rPr lang="it-IT" altLang="it-IT" sz="2400" b="1" dirty="0">
                <a:solidFill>
                  <a:prstClr val="black"/>
                </a:solidFill>
                <a:latin typeface="Arial" pitchFamily="34" charset="0"/>
              </a:rPr>
              <a:t>-</a:t>
            </a:r>
            <a:r>
              <a:rPr lang="it-IT" altLang="it-IT" sz="2400" b="1" noProof="1">
                <a:solidFill>
                  <a:prstClr val="black"/>
                </a:solidFill>
                <a:latin typeface="Arial" pitchFamily="34" charset="0"/>
              </a:rPr>
              <a:t> 25% dei soggetti normali presenta</a:t>
            </a:r>
          </a:p>
          <a:p>
            <a:pPr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it-IT" altLang="it-IT" sz="2400" b="1" noProof="1">
                <a:solidFill>
                  <a:prstClr val="black"/>
                </a:solidFill>
                <a:latin typeface="Arial" pitchFamily="34" charset="0"/>
              </a:rPr>
              <a:t>pneumococchi nella popolazione microbica residente.</a:t>
            </a:r>
            <a:endParaRPr lang="it-IT" altLang="it-IT" sz="2400" b="1" dirty="0">
              <a:solidFill>
                <a:prstClr val="black"/>
              </a:solidFill>
              <a:latin typeface="Arial" pitchFamily="34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  <a:buFontTx/>
              <a:buNone/>
            </a:pPr>
            <a:endParaRPr lang="it-IT" altLang="it-IT" sz="2400" b="1" dirty="0" smtClean="0">
              <a:solidFill>
                <a:prstClr val="black"/>
              </a:solidFill>
              <a:latin typeface="Arial" pitchFamily="34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it-IT" altLang="it-IT" sz="2400" b="1" dirty="0" smtClean="0">
                <a:solidFill>
                  <a:prstClr val="black"/>
                </a:solidFill>
                <a:latin typeface="Arial" pitchFamily="34" charset="0"/>
              </a:rPr>
              <a:t>Altre </a:t>
            </a:r>
            <a:r>
              <a:rPr lang="it-IT" altLang="it-IT" sz="2400" b="1" dirty="0">
                <a:solidFill>
                  <a:prstClr val="black"/>
                </a:solidFill>
                <a:latin typeface="Arial" pitchFamily="34" charset="0"/>
              </a:rPr>
              <a:t>specie raramente causa di polmonite </a:t>
            </a:r>
            <a:r>
              <a:rPr lang="it-IT" altLang="it-IT" sz="2400" b="1" dirty="0" smtClean="0">
                <a:solidFill>
                  <a:prstClr val="black"/>
                </a:solidFill>
                <a:latin typeface="Arial" pitchFamily="34" charset="0"/>
              </a:rPr>
              <a:t>batterica</a:t>
            </a:r>
          </a:p>
          <a:p>
            <a:pPr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it-IT" altLang="it-IT" sz="2400" b="1" i="1" dirty="0" err="1" smtClean="0">
                <a:solidFill>
                  <a:prstClr val="black"/>
                </a:solidFill>
                <a:latin typeface="Arial" pitchFamily="34" charset="0"/>
              </a:rPr>
              <a:t>Staphylococcus</a:t>
            </a:r>
            <a:r>
              <a:rPr lang="it-IT" altLang="it-IT" sz="2400" b="1" i="1" dirty="0" smtClean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it-IT" altLang="it-IT" sz="2400" b="1" i="1" dirty="0" err="1" smtClean="0">
                <a:solidFill>
                  <a:prstClr val="black"/>
                </a:solidFill>
                <a:latin typeface="Arial" pitchFamily="34" charset="0"/>
              </a:rPr>
              <a:t>aureus</a:t>
            </a:r>
            <a:endParaRPr lang="it-IT" altLang="it-IT" sz="2400" b="1" i="1" dirty="0" smtClean="0">
              <a:solidFill>
                <a:prstClr val="black"/>
              </a:solidFill>
              <a:latin typeface="Arial" pitchFamily="34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it-IT" altLang="it-IT" sz="2400" b="1" i="1" dirty="0" err="1" smtClean="0">
                <a:solidFill>
                  <a:prstClr val="black"/>
                </a:solidFill>
                <a:latin typeface="Arial" pitchFamily="34" charset="0"/>
              </a:rPr>
              <a:t>Haemophilus</a:t>
            </a:r>
            <a:r>
              <a:rPr lang="it-IT" altLang="it-IT" sz="2400" b="1" i="1" dirty="0" smtClean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it-IT" altLang="it-IT" sz="2400" b="1" i="1" dirty="0" err="1" smtClean="0">
                <a:solidFill>
                  <a:prstClr val="black"/>
                </a:solidFill>
                <a:latin typeface="Arial" pitchFamily="34" charset="0"/>
              </a:rPr>
              <a:t>influenzae</a:t>
            </a:r>
            <a:endParaRPr lang="it-IT" altLang="it-IT" sz="2400" b="1" i="1" dirty="0">
              <a:solidFill>
                <a:prstClr val="black"/>
              </a:solidFill>
              <a:latin typeface="Arial" pitchFamily="34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it-IT" altLang="it-IT" sz="2400" b="1" i="1" dirty="0" err="1">
                <a:solidFill>
                  <a:prstClr val="black"/>
                </a:solidFill>
                <a:latin typeface="Arial" pitchFamily="34" charset="0"/>
              </a:rPr>
              <a:t>Streptococcus</a:t>
            </a:r>
            <a:r>
              <a:rPr lang="it-IT" altLang="it-IT" sz="2400" b="1" i="1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it-IT" altLang="it-IT" sz="2400" b="1" i="1" dirty="0" err="1">
                <a:solidFill>
                  <a:prstClr val="black"/>
                </a:solidFill>
                <a:latin typeface="Arial" pitchFamily="34" charset="0"/>
              </a:rPr>
              <a:t>pyogenes</a:t>
            </a:r>
            <a:endParaRPr lang="it-IT" altLang="it-IT" sz="2400" b="1" dirty="0">
              <a:solidFill>
                <a:prstClr val="black"/>
              </a:solidFill>
              <a:latin typeface="Arial" pitchFamily="34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it-IT" altLang="it-IT" sz="2400" b="1" i="1" dirty="0" err="1">
                <a:solidFill>
                  <a:prstClr val="black"/>
                </a:solidFill>
                <a:latin typeface="Arial" pitchFamily="34" charset="0"/>
              </a:rPr>
              <a:t>Klebsiella</a:t>
            </a:r>
            <a:r>
              <a:rPr lang="it-IT" altLang="it-IT" sz="2400" b="1" i="1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it-IT" altLang="it-IT" sz="2400" b="1" i="1" dirty="0" err="1">
                <a:solidFill>
                  <a:prstClr val="black"/>
                </a:solidFill>
                <a:latin typeface="Arial" pitchFamily="34" charset="0"/>
              </a:rPr>
              <a:t>pneumoniae</a:t>
            </a:r>
            <a:r>
              <a:rPr lang="it-IT" altLang="it-IT" sz="2400" b="1" dirty="0">
                <a:solidFill>
                  <a:prstClr val="black"/>
                </a:solidFill>
                <a:latin typeface="Arial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7754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63500" y="404813"/>
            <a:ext cx="8469313" cy="414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it-IT" altLang="it-IT" sz="2400" b="1" i="1">
                <a:solidFill>
                  <a:prstClr val="black"/>
                </a:solidFill>
                <a:latin typeface="Arial" pitchFamily="34" charset="0"/>
              </a:rPr>
              <a:t>Streptococcus pneumoniae</a:t>
            </a:r>
          </a:p>
          <a:p>
            <a:pPr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it-IT" altLang="it-IT" sz="2400" b="1">
                <a:solidFill>
                  <a:prstClr val="black"/>
                </a:solidFill>
                <a:latin typeface="Arial" pitchFamily="34" charset="0"/>
              </a:rPr>
              <a:t>Arriva al polmone per via inalatoria, </a:t>
            </a:r>
          </a:p>
          <a:p>
            <a:pPr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it-IT" altLang="it-IT" sz="2400" b="1">
                <a:solidFill>
                  <a:prstClr val="black"/>
                </a:solidFill>
                <a:latin typeface="Arial" pitchFamily="34" charset="0"/>
              </a:rPr>
              <a:t>colonizza i piccoli bronchi, si replica </a:t>
            </a:r>
          </a:p>
          <a:p>
            <a:pPr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it-IT" altLang="it-IT" sz="2400" b="1">
                <a:solidFill>
                  <a:prstClr val="black"/>
                </a:solidFill>
                <a:latin typeface="Arial" pitchFamily="34" charset="0"/>
              </a:rPr>
              <a:t>e dà origine al processo infiammatorio </a:t>
            </a:r>
          </a:p>
          <a:p>
            <a:pPr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it-IT" altLang="it-IT" sz="2400" b="1">
                <a:solidFill>
                  <a:prstClr val="black"/>
                </a:solidFill>
                <a:latin typeface="Arial" pitchFamily="34" charset="0"/>
              </a:rPr>
              <a:t>a livello degli spazi alveolari in cui</a:t>
            </a:r>
          </a:p>
          <a:p>
            <a:pPr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it-IT" altLang="it-IT" sz="2400" b="1">
                <a:solidFill>
                  <a:prstClr val="black"/>
                </a:solidFill>
                <a:latin typeface="Arial" pitchFamily="34" charset="0"/>
              </a:rPr>
              <a:t>si accumula un fluido ricco di proteine.</a:t>
            </a:r>
          </a:p>
          <a:p>
            <a:pPr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it-IT" altLang="it-IT" sz="2400" b="1">
                <a:solidFill>
                  <a:prstClr val="black"/>
                </a:solidFill>
                <a:latin typeface="Arial" pitchFamily="34" charset="0"/>
              </a:rPr>
              <a:t>Tale fluido rappresenta un terreno di coltura per i batteri che possono diffondere ad altri alveoli dando la polmonite lobare</a:t>
            </a:r>
            <a:endParaRPr lang="it-IT" altLang="it-IT" sz="2400" b="1" noProof="1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611188" y="5516563"/>
            <a:ext cx="8053387" cy="94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it-IT" altLang="it-IT" sz="2400" noProof="1">
                <a:solidFill>
                  <a:prstClr val="black"/>
                </a:solidFill>
                <a:latin typeface="Arial" pitchFamily="34" charset="0"/>
              </a:rPr>
              <a:t>Si può avere batteriemia </a:t>
            </a:r>
            <a:r>
              <a:rPr lang="it-IT" altLang="it-IT" sz="2400">
                <a:solidFill>
                  <a:prstClr val="black"/>
                </a:solidFill>
                <a:latin typeface="Arial" pitchFamily="34" charset="0"/>
              </a:rPr>
              <a:t>e</a:t>
            </a:r>
            <a:r>
              <a:rPr lang="it-IT" altLang="it-IT" sz="2400" noProof="1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it-IT" altLang="it-IT" sz="2400">
                <a:solidFill>
                  <a:prstClr val="black"/>
                </a:solidFill>
                <a:latin typeface="Arial" pitchFamily="34" charset="0"/>
              </a:rPr>
              <a:t>anche </a:t>
            </a:r>
            <a:r>
              <a:rPr lang="it-IT" altLang="it-IT" sz="2400" noProof="1">
                <a:solidFill>
                  <a:prstClr val="black"/>
                </a:solidFill>
                <a:latin typeface="Arial" pitchFamily="34" charset="0"/>
              </a:rPr>
              <a:t>infezioni </a:t>
            </a:r>
            <a:r>
              <a:rPr lang="it-IT" altLang="it-IT" sz="2400">
                <a:solidFill>
                  <a:prstClr val="black"/>
                </a:solidFill>
                <a:latin typeface="Arial" pitchFamily="34" charset="0"/>
              </a:rPr>
              <a:t>e</a:t>
            </a:r>
            <a:r>
              <a:rPr lang="it-IT" altLang="it-IT" sz="2400" noProof="1">
                <a:solidFill>
                  <a:prstClr val="black"/>
                </a:solidFill>
                <a:latin typeface="Arial" pitchFamily="34" charset="0"/>
              </a:rPr>
              <a:t>xtrapolmonari</a:t>
            </a:r>
            <a:r>
              <a:rPr lang="it-IT" altLang="it-IT" sz="2400">
                <a:solidFill>
                  <a:prstClr val="black"/>
                </a:solidFill>
                <a:latin typeface="Arial" pitchFamily="34" charset="0"/>
              </a:rPr>
              <a:t> </a:t>
            </a:r>
          </a:p>
          <a:p>
            <a:pPr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it-IT" altLang="it-IT" sz="2400" noProof="1">
                <a:solidFill>
                  <a:prstClr val="black"/>
                </a:solidFill>
                <a:latin typeface="Arial" pitchFamily="34" charset="0"/>
              </a:rPr>
              <a:t>come artrite settica, endocardite, meningite.</a:t>
            </a:r>
            <a:r>
              <a:rPr lang="it-IT" altLang="it-IT" sz="2400" b="1" noProof="1">
                <a:solidFill>
                  <a:prstClr val="black"/>
                </a:solidFill>
                <a:latin typeface="Arial" pitchFamily="34" charset="0"/>
              </a:rPr>
              <a:t> </a:t>
            </a: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025" y="549275"/>
            <a:ext cx="3228975" cy="226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15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214313" y="490538"/>
            <a:ext cx="8894762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it-IT" altLang="it-IT" sz="2400" b="1" i="1">
                <a:solidFill>
                  <a:prstClr val="black"/>
                </a:solidFill>
                <a:latin typeface="Arial" pitchFamily="34" charset="0"/>
              </a:rPr>
              <a:t>Staphylococcus aureus</a:t>
            </a: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prstClr val="black"/>
                </a:solidFill>
                <a:latin typeface="Arial" pitchFamily="34" charset="0"/>
              </a:rPr>
              <a:t>Può essere causa di polmonite in soggetti a rischio come</a:t>
            </a: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prstClr val="black"/>
                </a:solidFill>
                <a:latin typeface="Arial" pitchFamily="34" charset="0"/>
              </a:rPr>
              <a:t>bambini, anziani e soggetti ospedalizzati, c</a:t>
            </a:r>
            <a:r>
              <a:rPr lang="it-IT" altLang="it-IT" sz="2400" b="1" noProof="1">
                <a:solidFill>
                  <a:prstClr val="black"/>
                </a:solidFill>
                <a:latin typeface="Arial" pitchFamily="34" charset="0"/>
              </a:rPr>
              <a:t>on fibrosi cistica </a:t>
            </a: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it-IT" altLang="it-IT" sz="2400" b="1" noProof="1">
                <a:solidFill>
                  <a:prstClr val="black"/>
                </a:solidFill>
                <a:latin typeface="Arial" pitchFamily="34" charset="0"/>
              </a:rPr>
              <a:t>o come polmonite batterica secondaria a infezione virale </a:t>
            </a: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it-IT" altLang="it-IT" sz="2400" b="1" noProof="1">
                <a:solidFill>
                  <a:prstClr val="black"/>
                </a:solidFill>
                <a:latin typeface="Arial" pitchFamily="34" charset="0"/>
              </a:rPr>
              <a:t>da virus influenzale A e B.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429000"/>
            <a:ext cx="224790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200400"/>
            <a:ext cx="2686050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22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234950" y="227013"/>
            <a:ext cx="8658225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it-IT" altLang="it-IT" sz="2400" b="1" i="1" noProof="1">
                <a:solidFill>
                  <a:prstClr val="black"/>
                </a:solidFill>
                <a:latin typeface="Arial" pitchFamily="34" charset="0"/>
              </a:rPr>
              <a:t>Haemophilus influenzae</a:t>
            </a:r>
            <a:endParaRPr lang="it-IT" altLang="it-IT" sz="2400" b="1" noProof="1">
              <a:solidFill>
                <a:prstClr val="black"/>
              </a:solidFill>
              <a:latin typeface="Arial" pitchFamily="34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it-IT" altLang="it-IT" sz="2400" b="1" noProof="1">
                <a:solidFill>
                  <a:prstClr val="black"/>
                </a:solidFill>
                <a:latin typeface="Arial" pitchFamily="34" charset="0"/>
              </a:rPr>
              <a:t>Erroneamente ritenuto causa di influenza durante la</a:t>
            </a:r>
          </a:p>
          <a:p>
            <a:pPr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it-IT" altLang="it-IT" sz="2400" b="1" noProof="1">
                <a:solidFill>
                  <a:prstClr val="black"/>
                </a:solidFill>
                <a:latin typeface="Arial" pitchFamily="34" charset="0"/>
              </a:rPr>
              <a:t>pandemia del</a:t>
            </a:r>
            <a:r>
              <a:rPr lang="it-IT" altLang="it-IT" sz="2400" b="1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it-IT" altLang="it-IT" sz="2400" b="1" noProof="1">
                <a:solidFill>
                  <a:prstClr val="black"/>
                </a:solidFill>
                <a:latin typeface="Arial" pitchFamily="34" charset="0"/>
              </a:rPr>
              <a:t>19</a:t>
            </a:r>
            <a:r>
              <a:rPr lang="it-IT" altLang="it-IT" sz="2400" b="1">
                <a:solidFill>
                  <a:prstClr val="black"/>
                </a:solidFill>
                <a:latin typeface="Arial" pitchFamily="34" charset="0"/>
              </a:rPr>
              <a:t>18</a:t>
            </a:r>
            <a:r>
              <a:rPr lang="it-IT" altLang="it-IT" sz="2400" b="1" noProof="1">
                <a:solidFill>
                  <a:prstClr val="black"/>
                </a:solidFill>
                <a:latin typeface="Arial" pitchFamily="34" charset="0"/>
              </a:rPr>
              <a:t>, è spesso causa di polmonite batterica</a:t>
            </a:r>
          </a:p>
          <a:p>
            <a:pPr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it-IT" altLang="it-IT" sz="2400" b="1" noProof="1">
                <a:solidFill>
                  <a:prstClr val="black"/>
                </a:solidFill>
                <a:latin typeface="Arial" pitchFamily="34" charset="0"/>
              </a:rPr>
              <a:t>(la più diffusa dopo</a:t>
            </a:r>
            <a:r>
              <a:rPr lang="it-IT" altLang="it-IT" sz="2400" b="1" i="1" noProof="1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it-IT" altLang="it-IT" sz="2400" b="1" noProof="1">
                <a:solidFill>
                  <a:prstClr val="black"/>
                </a:solidFill>
                <a:latin typeface="Arial" pitchFamily="34" charset="0"/>
              </a:rPr>
              <a:t>quella</a:t>
            </a:r>
            <a:r>
              <a:rPr lang="it-IT" altLang="it-IT" sz="2400" b="1" i="1" noProof="1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it-IT" altLang="it-IT" sz="2400" b="1" noProof="1">
                <a:solidFill>
                  <a:prstClr val="black"/>
                </a:solidFill>
                <a:latin typeface="Arial" pitchFamily="34" charset="0"/>
              </a:rPr>
              <a:t>da</a:t>
            </a:r>
            <a:r>
              <a:rPr lang="it-IT" altLang="it-IT" sz="2400" b="1" i="1" noProof="1">
                <a:solidFill>
                  <a:prstClr val="black"/>
                </a:solidFill>
                <a:latin typeface="Arial" pitchFamily="34" charset="0"/>
              </a:rPr>
              <a:t> Streptococcus pneumoniae</a:t>
            </a:r>
            <a:r>
              <a:rPr lang="it-IT" altLang="it-IT" sz="2400" b="1" noProof="1">
                <a:solidFill>
                  <a:prstClr val="black"/>
                </a:solidFill>
                <a:latin typeface="Arial" pitchFamily="34" charset="0"/>
              </a:rPr>
              <a:t>).</a:t>
            </a:r>
          </a:p>
          <a:p>
            <a:pPr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it-IT" altLang="it-IT" sz="2400" b="1" noProof="1">
                <a:solidFill>
                  <a:prstClr val="black"/>
                </a:solidFill>
                <a:latin typeface="Arial" pitchFamily="34" charset="0"/>
              </a:rPr>
              <a:t>In particolare, ceppi capsulati contenenti il polisaccaride</a:t>
            </a:r>
          </a:p>
          <a:p>
            <a:pPr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it-IT" altLang="it-IT" sz="2400" b="1" noProof="1">
                <a:solidFill>
                  <a:prstClr val="black"/>
                </a:solidFill>
                <a:latin typeface="Arial" pitchFamily="34" charset="0"/>
              </a:rPr>
              <a:t>capsulare tipo B (Hib) sono i più virulenti in grado di</a:t>
            </a:r>
          </a:p>
          <a:p>
            <a:pPr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it-IT" altLang="it-IT" sz="2400" b="1" noProof="1">
                <a:solidFill>
                  <a:prstClr val="black"/>
                </a:solidFill>
                <a:latin typeface="Arial" pitchFamily="34" charset="0"/>
              </a:rPr>
              <a:t>dare forme polmonite, soprattutto nei bambini di età</a:t>
            </a:r>
          </a:p>
          <a:p>
            <a:pPr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it-IT" altLang="it-IT" sz="2400" b="1" noProof="1">
                <a:solidFill>
                  <a:prstClr val="black"/>
                </a:solidFill>
                <a:latin typeface="Arial" pitchFamily="34" charset="0"/>
              </a:rPr>
              <a:t>inferiore ad 1 anno, ed anche meningiti ed epiglottiti</a:t>
            </a:r>
          </a:p>
          <a:p>
            <a:pPr>
              <a:spcBef>
                <a:spcPts val="500"/>
              </a:spcBef>
              <a:spcAft>
                <a:spcPts val="500"/>
              </a:spcAft>
              <a:buFontTx/>
              <a:buNone/>
            </a:pPr>
            <a:endParaRPr lang="it-IT" altLang="it-IT" sz="2400" b="1" noProof="1">
              <a:solidFill>
                <a:prstClr val="black"/>
              </a:solidFill>
              <a:latin typeface="Arial" pitchFamily="34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  <a:buFontTx/>
              <a:buNone/>
            </a:pPr>
            <a:endParaRPr lang="it-IT" altLang="it-IT" sz="2400" b="1" noProof="1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267200"/>
            <a:ext cx="320040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094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323850" y="260350"/>
            <a:ext cx="8686800" cy="370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it-IT" altLang="it-IT" sz="2400" b="1" noProof="1">
                <a:solidFill>
                  <a:prstClr val="black"/>
                </a:solidFill>
                <a:latin typeface="Arial" pitchFamily="34" charset="0"/>
              </a:rPr>
              <a:t>I bacilli Gram-negativi raramente (&lt; 2%) causano polmonite </a:t>
            </a:r>
            <a:r>
              <a:rPr lang="it-IT" altLang="it-IT" sz="2400" b="1">
                <a:solidFill>
                  <a:prstClr val="black"/>
                </a:solidFill>
                <a:latin typeface="Arial" pitchFamily="34" charset="0"/>
              </a:rPr>
              <a:t>“community-acquired”, ma sono responsabili della maggior parte delle polmoniti </a:t>
            </a:r>
            <a:r>
              <a:rPr lang="it-IT" altLang="it-IT" sz="2400" b="1" noProof="1">
                <a:solidFill>
                  <a:prstClr val="black"/>
                </a:solidFill>
                <a:latin typeface="Arial" pitchFamily="34" charset="0"/>
              </a:rPr>
              <a:t>nosocomiali</a:t>
            </a:r>
            <a:r>
              <a:rPr lang="it-IT" altLang="it-IT" sz="2400" b="1">
                <a:solidFill>
                  <a:prstClr val="black"/>
                </a:solidFill>
                <a:latin typeface="Arial" pitchFamily="34" charset="0"/>
              </a:rPr>
              <a:t>, in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prstClr val="black"/>
                </a:solidFill>
                <a:latin typeface="Arial" pitchFamily="34" charset="0"/>
              </a:rPr>
              <a:t>genere in pazienti sottoposti a ventilazione assistita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it-IT" altLang="it-IT" sz="2400" b="1">
              <a:solidFill>
                <a:prstClr val="black"/>
              </a:solidFill>
              <a:latin typeface="Arial" pitchFamily="34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it-IT" altLang="it-IT" sz="2400" b="1" noProof="1">
                <a:solidFill>
                  <a:prstClr val="black"/>
                </a:solidFill>
                <a:latin typeface="Arial" pitchFamily="34" charset="0"/>
              </a:rPr>
              <a:t>Specie responsabili:</a:t>
            </a:r>
            <a:endParaRPr lang="it-IT" altLang="it-IT" sz="2400" b="1" i="1" noProof="1">
              <a:solidFill>
                <a:prstClr val="black"/>
              </a:solidFill>
              <a:latin typeface="Arial" pitchFamily="34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it-IT" altLang="it-IT" sz="2400" b="1" i="1" noProof="1">
                <a:solidFill>
                  <a:prstClr val="black"/>
                </a:solidFill>
                <a:latin typeface="Arial" pitchFamily="34" charset="0"/>
              </a:rPr>
              <a:t>Pseudomonas aeruginosa, Escherichia coli, Enterobacter</a:t>
            </a:r>
            <a:r>
              <a:rPr lang="it-IT" altLang="it-IT" sz="2400" b="1" noProof="1">
                <a:solidFill>
                  <a:prstClr val="black"/>
                </a:solidFill>
                <a:latin typeface="Arial" pitchFamily="34" charset="0"/>
              </a:rPr>
              <a:t> sp, </a:t>
            </a:r>
            <a:r>
              <a:rPr lang="it-IT" altLang="it-IT" sz="2400" b="1" i="1" noProof="1">
                <a:solidFill>
                  <a:prstClr val="black"/>
                </a:solidFill>
                <a:latin typeface="Arial" pitchFamily="34" charset="0"/>
              </a:rPr>
              <a:t>Proteus</a:t>
            </a:r>
            <a:r>
              <a:rPr lang="it-IT" altLang="it-IT" sz="2400" b="1" noProof="1">
                <a:solidFill>
                  <a:prstClr val="black"/>
                </a:solidFill>
                <a:latin typeface="Arial" pitchFamily="34" charset="0"/>
              </a:rPr>
              <a:t> sp, </a:t>
            </a:r>
            <a:r>
              <a:rPr lang="it-IT" altLang="it-IT" sz="2400" b="1" i="1" noProof="1">
                <a:solidFill>
                  <a:prstClr val="black"/>
                </a:solidFill>
                <a:latin typeface="Arial" pitchFamily="34" charset="0"/>
              </a:rPr>
              <a:t>Serratia marcescens,</a:t>
            </a:r>
            <a:r>
              <a:rPr lang="it-IT" altLang="it-IT" sz="2400" b="1" noProof="1">
                <a:solidFill>
                  <a:prstClr val="black"/>
                </a:solidFill>
                <a:latin typeface="Arial" pitchFamily="34" charset="0"/>
              </a:rPr>
              <a:t> and </a:t>
            </a:r>
            <a:r>
              <a:rPr lang="it-IT" altLang="it-IT" sz="2400" b="1" i="1" noProof="1">
                <a:solidFill>
                  <a:prstClr val="black"/>
                </a:solidFill>
                <a:latin typeface="Arial" pitchFamily="34" charset="0"/>
              </a:rPr>
              <a:t>Acinetobacter</a:t>
            </a:r>
            <a:r>
              <a:rPr lang="it-IT" altLang="it-IT" sz="2400" b="1" noProof="1">
                <a:solidFill>
                  <a:prstClr val="black"/>
                </a:solidFill>
                <a:latin typeface="Arial" pitchFamily="34" charset="0"/>
              </a:rPr>
              <a:t> sp.</a:t>
            </a: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167188"/>
            <a:ext cx="3810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419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042988" y="115888"/>
            <a:ext cx="6851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FF0000"/>
                </a:solidFill>
                <a:latin typeface="Arial" pitchFamily="34" charset="0"/>
              </a:rPr>
              <a:t>INFEZIONI DELLE BASSE VIE RESPIRATORIE</a:t>
            </a:r>
            <a:endParaRPr lang="it-IT" altLang="it-IT" sz="20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95288" y="1268760"/>
            <a:ext cx="4474686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prstClr val="black"/>
                </a:solidFill>
                <a:latin typeface="Arial" pitchFamily="34" charset="0"/>
              </a:rPr>
              <a:t>                                 </a:t>
            </a:r>
            <a:r>
              <a:rPr lang="it-IT" altLang="it-IT" sz="2400" b="1" dirty="0" smtClean="0">
                <a:solidFill>
                  <a:prstClr val="black"/>
                </a:solidFill>
                <a:latin typeface="Arial" pitchFamily="34" charset="0"/>
              </a:rPr>
              <a:t>ACUTA</a:t>
            </a:r>
            <a:endParaRPr lang="it-IT" altLang="it-IT" sz="2400" b="1" dirty="0">
              <a:solidFill>
                <a:prstClr val="black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prstClr val="black"/>
                </a:solidFill>
                <a:latin typeface="Arial" pitchFamily="34" charset="0"/>
              </a:rPr>
              <a:t>BRONCHITE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prstClr val="black"/>
                </a:solidFill>
                <a:latin typeface="Arial" pitchFamily="34" charset="0"/>
              </a:rPr>
              <a:t>            </a:t>
            </a:r>
            <a:r>
              <a:rPr lang="it-IT" altLang="it-IT" sz="2400" b="1" dirty="0" smtClean="0">
                <a:solidFill>
                  <a:prstClr val="black"/>
                </a:solidFill>
                <a:latin typeface="Arial" pitchFamily="34" charset="0"/>
              </a:rPr>
              <a:t>                     </a:t>
            </a:r>
            <a:r>
              <a:rPr lang="it-IT" altLang="it-IT" sz="2400" b="1" dirty="0">
                <a:solidFill>
                  <a:prstClr val="black"/>
                </a:solidFill>
                <a:latin typeface="Arial" pitchFamily="34" charset="0"/>
              </a:rPr>
              <a:t>CRONICA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2400" b="1" dirty="0">
              <a:solidFill>
                <a:prstClr val="black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prstClr val="black"/>
                </a:solidFill>
                <a:latin typeface="Arial" pitchFamily="34" charset="0"/>
              </a:rPr>
              <a:t>BRONCHIOLITE</a:t>
            </a:r>
            <a:endParaRPr lang="it-IT" altLang="it-IT" sz="2400" b="1" noProof="1">
              <a:solidFill>
                <a:prstClr val="black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it-IT" altLang="it-IT" sz="2400" b="1" dirty="0" smtClean="0">
              <a:solidFill>
                <a:prstClr val="black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it-IT" altLang="it-IT" sz="2400" b="1" dirty="0">
              <a:solidFill>
                <a:prstClr val="black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it-IT" altLang="it-IT" sz="2400" b="1" dirty="0">
              <a:solidFill>
                <a:prstClr val="black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 dirty="0" smtClean="0">
                <a:solidFill>
                  <a:prstClr val="black"/>
                </a:solidFill>
                <a:latin typeface="Arial" pitchFamily="34" charset="0"/>
              </a:rPr>
              <a:t>POLMONITE (CAP, VAP, HAP)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2400" b="1" noProof="1">
              <a:solidFill>
                <a:prstClr val="black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 noProof="1" smtClean="0">
                <a:solidFill>
                  <a:prstClr val="black"/>
                </a:solidFill>
                <a:latin typeface="Arial" pitchFamily="34" charset="0"/>
              </a:rPr>
              <a:t>ASCESSO POLMONARE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2400" b="1" noProof="1">
              <a:solidFill>
                <a:prstClr val="black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 noProof="1" smtClean="0">
                <a:solidFill>
                  <a:prstClr val="black"/>
                </a:solidFill>
                <a:latin typeface="Arial" pitchFamily="34" charset="0"/>
              </a:rPr>
              <a:t>EMPIEMA POLMONARE</a:t>
            </a:r>
            <a:endParaRPr lang="it-IT" altLang="it-IT" sz="2400" b="1" noProof="1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 flipV="1">
            <a:off x="2495550" y="1556792"/>
            <a:ext cx="5334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 flipH="1" flipV="1">
            <a:off x="2495550" y="1861592"/>
            <a:ext cx="5334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246" name="Picture 6" descr="acute-bronchitis"/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8"/>
          <a:stretch>
            <a:fillRect/>
          </a:stretch>
        </p:blipFill>
        <p:spPr bwMode="auto">
          <a:xfrm>
            <a:off x="5580063" y="836613"/>
            <a:ext cx="3143250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 descr="pneumonia"/>
          <p:cNvPicPr>
            <a:picLocks noChangeAspect="1" noChangeArrowheads="1"/>
          </p:cNvPicPr>
          <p:nvPr/>
        </p:nvPicPr>
        <p:blipFill>
          <a:blip r:embed="rId3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0"/>
          <a:stretch>
            <a:fillRect/>
          </a:stretch>
        </p:blipFill>
        <p:spPr bwMode="auto">
          <a:xfrm>
            <a:off x="5605463" y="3933825"/>
            <a:ext cx="314325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251520" y="1052736"/>
            <a:ext cx="4618454" cy="237626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sellaDiTesto 3"/>
          <p:cNvSpPr txBox="1"/>
          <p:nvPr/>
        </p:nvSpPr>
        <p:spPr>
          <a:xfrm>
            <a:off x="1195550" y="620688"/>
            <a:ext cx="2584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Albero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bronchiale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67544" y="3687415"/>
            <a:ext cx="4501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Parenchima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polmonare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- pleura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313586" y="4077072"/>
            <a:ext cx="4618454" cy="237626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08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219075" y="115888"/>
            <a:ext cx="8816975" cy="657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it-IT" altLang="it-IT" sz="2400" b="1">
                <a:solidFill>
                  <a:prstClr val="black"/>
                </a:solidFill>
                <a:latin typeface="Arial" pitchFamily="34" charset="0"/>
              </a:rPr>
              <a:t>POLMONITE ATIPICA</a:t>
            </a:r>
          </a:p>
          <a:p>
            <a:pPr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it-IT" altLang="it-IT" sz="2400" b="1">
                <a:solidFill>
                  <a:prstClr val="black"/>
                </a:solidFill>
                <a:latin typeface="Arial" pitchFamily="34" charset="0"/>
              </a:rPr>
              <a:t>sostenuta da microrganismi diversi tra cui</a:t>
            </a:r>
            <a:r>
              <a:rPr lang="it-IT" altLang="it-IT" sz="2400" b="1" i="1">
                <a:solidFill>
                  <a:prstClr val="black"/>
                </a:solidFill>
                <a:latin typeface="Arial" pitchFamily="34" charset="0"/>
              </a:rPr>
              <a:t> </a:t>
            </a:r>
          </a:p>
          <a:p>
            <a:pPr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it-IT" altLang="it-IT" sz="2400" b="1" i="1">
                <a:solidFill>
                  <a:prstClr val="black"/>
                </a:solidFill>
                <a:latin typeface="Arial" pitchFamily="34" charset="0"/>
              </a:rPr>
              <a:t>Mycoplasma pneumoniae</a:t>
            </a:r>
          </a:p>
          <a:p>
            <a:pPr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it-IT" altLang="it-IT" sz="2400" b="1" i="1">
                <a:solidFill>
                  <a:prstClr val="black"/>
                </a:solidFill>
                <a:latin typeface="Arial" pitchFamily="34" charset="0"/>
              </a:rPr>
              <a:t>Chlamydia sp </a:t>
            </a:r>
          </a:p>
          <a:p>
            <a:pPr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it-IT" altLang="it-IT" sz="2400" b="1" i="1">
                <a:solidFill>
                  <a:prstClr val="black"/>
                </a:solidFill>
                <a:latin typeface="Arial" pitchFamily="34" charset="0"/>
              </a:rPr>
              <a:t>Legionella, </a:t>
            </a:r>
          </a:p>
          <a:p>
            <a:pPr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it-IT" altLang="it-IT" sz="2400" b="1" i="1">
                <a:solidFill>
                  <a:prstClr val="black"/>
                </a:solidFill>
                <a:latin typeface="Arial" pitchFamily="34" charset="0"/>
              </a:rPr>
              <a:t>Coxiella burnetii, Francisella</a:t>
            </a:r>
            <a:r>
              <a:rPr lang="it-IT" altLang="it-IT" sz="2400" b="1">
                <a:solidFill>
                  <a:prstClr val="black"/>
                </a:solidFill>
                <a:latin typeface="Arial" pitchFamily="34" charset="0"/>
              </a:rPr>
              <a:t> e </a:t>
            </a:r>
            <a:r>
              <a:rPr lang="it-IT" altLang="it-IT" sz="2400" b="1" i="1">
                <a:solidFill>
                  <a:prstClr val="black"/>
                </a:solidFill>
                <a:latin typeface="Arial" pitchFamily="34" charset="0"/>
              </a:rPr>
              <a:t>Yersinia</a:t>
            </a:r>
            <a:r>
              <a:rPr lang="it-IT" altLang="it-IT" sz="2400" b="1">
                <a:solidFill>
                  <a:prstClr val="black"/>
                </a:solidFill>
                <a:latin typeface="Arial" pitchFamily="34" charset="0"/>
              </a:rPr>
              <a:t>.</a:t>
            </a:r>
          </a:p>
          <a:p>
            <a:pPr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FontTx/>
              <a:buNone/>
            </a:pPr>
            <a:endParaRPr lang="it-IT" altLang="it-IT" sz="2400" b="1">
              <a:solidFill>
                <a:prstClr val="black"/>
              </a:solidFill>
              <a:latin typeface="Arial" pitchFamily="34" charset="0"/>
            </a:endParaRPr>
          </a:p>
          <a:p>
            <a:pPr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FontTx/>
              <a:buNone/>
            </a:pPr>
            <a:endParaRPr lang="it-IT" altLang="it-IT" sz="2400" b="1">
              <a:solidFill>
                <a:prstClr val="black"/>
              </a:solidFill>
              <a:latin typeface="Arial" pitchFamily="34" charset="0"/>
            </a:endParaRPr>
          </a:p>
          <a:p>
            <a:pPr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it-IT" altLang="it-IT" sz="2400" b="1">
                <a:solidFill>
                  <a:prstClr val="black"/>
                </a:solidFill>
                <a:latin typeface="Arial" pitchFamily="34" charset="0"/>
              </a:rPr>
              <a:t>Virus (RSV, adenovirus…etc)</a:t>
            </a:r>
          </a:p>
          <a:p>
            <a:pPr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prstClr val="black"/>
                </a:solidFill>
                <a:latin typeface="Arial" pitchFamily="34" charset="0"/>
              </a:rPr>
              <a:t>2003: epidemia di polmonite </a:t>
            </a:r>
          </a:p>
          <a:p>
            <a:pPr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prstClr val="black"/>
                </a:solidFill>
                <a:latin typeface="Arial" pitchFamily="34" charset="0"/>
              </a:rPr>
              <a:t>atipica da Coronavirus (SARS-CoV)</a:t>
            </a:r>
          </a:p>
          <a:p>
            <a:pPr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FontTx/>
              <a:buNone/>
            </a:pPr>
            <a:endParaRPr lang="it-IT" altLang="it-IT" sz="2400" b="1">
              <a:solidFill>
                <a:prstClr val="black"/>
              </a:solidFill>
              <a:latin typeface="Arial" pitchFamily="34" charset="0"/>
            </a:endParaRPr>
          </a:p>
          <a:p>
            <a:pPr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it-IT" altLang="it-IT" sz="2400" b="1">
                <a:solidFill>
                  <a:prstClr val="black"/>
                </a:solidFill>
                <a:latin typeface="Arial" pitchFamily="34" charset="0"/>
              </a:rPr>
              <a:t>Fra i funghi, </a:t>
            </a:r>
            <a:r>
              <a:rPr lang="it-IT" altLang="it-IT" sz="2400" b="1" i="1">
                <a:solidFill>
                  <a:prstClr val="black"/>
                </a:solidFill>
                <a:latin typeface="Arial" pitchFamily="34" charset="0"/>
              </a:rPr>
              <a:t>Cryptococcus neoformans,</a:t>
            </a:r>
            <a:r>
              <a:rPr lang="it-IT" altLang="it-IT" sz="2400" b="1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it-IT" altLang="it-IT" sz="2400" b="1" i="1">
                <a:solidFill>
                  <a:prstClr val="black"/>
                </a:solidFill>
                <a:latin typeface="Arial" pitchFamily="34" charset="0"/>
              </a:rPr>
              <a:t>Aspergillus</a:t>
            </a:r>
            <a:r>
              <a:rPr lang="it-IT" altLang="it-IT" sz="2400" b="1">
                <a:solidFill>
                  <a:prstClr val="black"/>
                </a:solidFill>
                <a:latin typeface="Arial" pitchFamily="34" charset="0"/>
              </a:rPr>
              <a:t> e </a:t>
            </a:r>
            <a:r>
              <a:rPr lang="it-IT" altLang="it-IT" sz="2400" b="1" i="1">
                <a:solidFill>
                  <a:prstClr val="black"/>
                </a:solidFill>
                <a:latin typeface="Arial" pitchFamily="34" charset="0"/>
              </a:rPr>
              <a:t>Candida</a:t>
            </a:r>
            <a:r>
              <a:rPr lang="it-IT" altLang="it-IT" sz="2400" b="1">
                <a:solidFill>
                  <a:prstClr val="black"/>
                </a:solidFill>
                <a:latin typeface="Arial" pitchFamily="34" charset="0"/>
              </a:rPr>
              <a:t> spp, sono responsabili di polmonite in pazienti  immunodepressi. </a:t>
            </a:r>
          </a:p>
        </p:txBody>
      </p:sp>
      <p:pic>
        <p:nvPicPr>
          <p:cNvPr id="40963" name="Picture 5" descr="ap0038eb06cxw200h156c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71"/>
          <a:stretch>
            <a:fillRect/>
          </a:stretch>
        </p:blipFill>
        <p:spPr bwMode="auto">
          <a:xfrm>
            <a:off x="5867400" y="3357563"/>
            <a:ext cx="280828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477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285750" y="836613"/>
            <a:ext cx="8462963" cy="554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it-IT" altLang="it-IT" sz="2400" b="1" i="1" noProof="1">
                <a:solidFill>
                  <a:prstClr val="black"/>
                </a:solidFill>
                <a:latin typeface="Arial" pitchFamily="34" charset="0"/>
              </a:rPr>
              <a:t>Mycoplasma pneumoniae</a:t>
            </a:r>
            <a:r>
              <a:rPr lang="it-IT" altLang="it-IT" sz="2400" b="1" noProof="1">
                <a:solidFill>
                  <a:prstClr val="black"/>
                </a:solidFill>
                <a:latin typeface="Arial" pitchFamily="34" charset="0"/>
              </a:rPr>
              <a:t> </a:t>
            </a:r>
          </a:p>
          <a:p>
            <a:pPr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it-IT" altLang="it-IT" sz="2400" b="1" noProof="1">
                <a:solidFill>
                  <a:prstClr val="black"/>
                </a:solidFill>
                <a:latin typeface="Arial" pitchFamily="34" charset="0"/>
              </a:rPr>
              <a:t>La polmonite da Mycoplasma è detta </a:t>
            </a:r>
          </a:p>
          <a:p>
            <a:pPr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it-IT" altLang="it-IT" sz="2400" b="1" noProof="1">
                <a:solidFill>
                  <a:srgbClr val="FF0000"/>
                </a:solidFill>
                <a:latin typeface="Arial" pitchFamily="34" charset="0"/>
              </a:rPr>
              <a:t>POLMONITE ATIPICA PRIMARIA </a:t>
            </a:r>
          </a:p>
          <a:p>
            <a:pPr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it-IT" altLang="it-IT" sz="2400" b="1" noProof="1">
                <a:solidFill>
                  <a:prstClr val="black"/>
                </a:solidFill>
                <a:latin typeface="Arial" pitchFamily="34" charset="0"/>
              </a:rPr>
              <a:t>o polmonite da </a:t>
            </a:r>
            <a:r>
              <a:rPr lang="it-IT" altLang="it-IT" sz="2400" b="1">
                <a:solidFill>
                  <a:prstClr val="black"/>
                </a:solidFill>
                <a:latin typeface="Arial" pitchFamily="34" charset="0"/>
              </a:rPr>
              <a:t>“</a:t>
            </a:r>
            <a:r>
              <a:rPr lang="it-IT" altLang="it-IT" sz="2400" b="1" i="1" noProof="1">
                <a:solidFill>
                  <a:prstClr val="black"/>
                </a:solidFill>
                <a:latin typeface="Arial" pitchFamily="34" charset="0"/>
              </a:rPr>
              <a:t>agente infettante di Eaton</a:t>
            </a:r>
            <a:r>
              <a:rPr lang="it-IT" altLang="it-IT" sz="2400" b="1">
                <a:solidFill>
                  <a:prstClr val="black"/>
                </a:solidFill>
                <a:latin typeface="Arial" pitchFamily="34" charset="0"/>
              </a:rPr>
              <a:t>”</a:t>
            </a:r>
            <a:r>
              <a:rPr lang="it-IT" altLang="it-IT" sz="2400" b="1" noProof="1">
                <a:solidFill>
                  <a:prstClr val="black"/>
                </a:solidFill>
                <a:latin typeface="Arial" pitchFamily="34" charset="0"/>
              </a:rPr>
              <a:t>.</a:t>
            </a:r>
          </a:p>
          <a:p>
            <a:pPr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it-IT" altLang="it-IT" sz="2400" b="1" i="1" noProof="1">
                <a:solidFill>
                  <a:prstClr val="black"/>
                </a:solidFill>
                <a:latin typeface="Arial" pitchFamily="34" charset="0"/>
              </a:rPr>
              <a:t>M. pneumoniae</a:t>
            </a:r>
            <a:r>
              <a:rPr lang="it-IT" altLang="it-IT" sz="2400" b="1" noProof="1">
                <a:solidFill>
                  <a:prstClr val="black"/>
                </a:solidFill>
                <a:latin typeface="Arial" pitchFamily="34" charset="0"/>
              </a:rPr>
              <a:t> attacca e distrugge le cellule ciliate.</a:t>
            </a:r>
          </a:p>
          <a:p>
            <a:pPr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it-IT" altLang="it-IT" sz="2400" b="1" noProof="1">
                <a:solidFill>
                  <a:prstClr val="black"/>
                </a:solidFill>
                <a:latin typeface="Arial" pitchFamily="34" charset="0"/>
              </a:rPr>
              <a:t>E’ il più comune agente di infezioni polmonari nella fascia di età tra 5 e 35 anni. </a:t>
            </a:r>
          </a:p>
          <a:p>
            <a:pPr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it-IT" altLang="it-IT" sz="2400" b="1" noProof="1">
                <a:solidFill>
                  <a:prstClr val="black"/>
                </a:solidFill>
                <a:latin typeface="Arial" pitchFamily="34" charset="0"/>
              </a:rPr>
              <a:t>E’ responsabile di epidemie (scuole, caserme) che si diffondono lentamente poichè il periodo di incubazione è di 10-14 giorni.</a:t>
            </a:r>
          </a:p>
          <a:p>
            <a:pPr>
              <a:spcBef>
                <a:spcPts val="500"/>
              </a:spcBef>
              <a:spcAft>
                <a:spcPts val="500"/>
              </a:spcAft>
              <a:buFontTx/>
              <a:buNone/>
            </a:pPr>
            <a:endParaRPr lang="it-IT" altLang="it-IT" sz="2400" b="1" noProof="1">
              <a:solidFill>
                <a:prstClr val="black"/>
              </a:solidFill>
              <a:latin typeface="Arial" pitchFamily="34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  <a:buFontTx/>
              <a:buNone/>
            </a:pPr>
            <a:endParaRPr lang="it-IT" altLang="it-IT" sz="2400" b="1" noProof="1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09600"/>
            <a:ext cx="2228850" cy="149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788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0" y="476672"/>
            <a:ext cx="9144000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rgbClr val="FF0000"/>
                </a:solidFill>
                <a:latin typeface="Arial" pitchFamily="34" charset="0"/>
              </a:rPr>
              <a:t>Diagnosi differenziale fra polmonite tipica ed atipica 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2800" dirty="0" smtClean="0">
              <a:solidFill>
                <a:prstClr val="black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it-IT" altLang="it-IT" sz="2800" dirty="0">
              <a:solidFill>
                <a:prstClr val="black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800" dirty="0">
                <a:solidFill>
                  <a:prstClr val="black"/>
                </a:solidFill>
                <a:latin typeface="Arial" pitchFamily="34" charset="0"/>
              </a:rPr>
              <a:t>                          TIPICA                               ATIPICA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prstClr val="black"/>
                </a:solidFill>
                <a:latin typeface="Arial" pitchFamily="34" charset="0"/>
              </a:rPr>
              <a:t>Storia clinica    Esordio rapido con febbre   Subdola (5 – 7 giorni)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prstClr val="black"/>
                </a:solidFill>
                <a:latin typeface="Arial" pitchFamily="34" charset="0"/>
              </a:rPr>
              <a:t>                               alta e brividi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prstClr val="black"/>
                </a:solidFill>
                <a:latin typeface="Arial" pitchFamily="34" charset="0"/>
              </a:rPr>
              <a:t>Radiologia              Intra-alveolare                          Interstiziale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prstClr val="black"/>
                </a:solidFill>
                <a:latin typeface="Arial" pitchFamily="34" charset="0"/>
              </a:rPr>
              <a:t>Es. obiettivo     Consolidamento sempre   Consolidamento spesso                      	                     presente                                  </a:t>
            </a:r>
            <a:r>
              <a:rPr lang="it-IT" altLang="it-IT" sz="2400" dirty="0" err="1">
                <a:solidFill>
                  <a:prstClr val="black"/>
                </a:solidFill>
                <a:latin typeface="Arial" pitchFamily="34" charset="0"/>
              </a:rPr>
              <a:t>presente</a:t>
            </a:r>
            <a:endParaRPr lang="it-IT" altLang="it-IT" sz="2400" dirty="0">
              <a:solidFill>
                <a:prstClr val="black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prstClr val="black"/>
                </a:solidFill>
                <a:latin typeface="Arial" pitchFamily="34" charset="0"/>
              </a:rPr>
              <a:t>Escreato           Purulento e rugginoso                   Mucoide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prstClr val="black"/>
                </a:solidFill>
                <a:latin typeface="Arial" pitchFamily="34" charset="0"/>
              </a:rPr>
              <a:t>Età                            Ogni età                                Adolescenti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prstClr val="black"/>
                </a:solidFill>
                <a:latin typeface="Arial" pitchFamily="34" charset="0"/>
              </a:rPr>
              <a:t>Dolore pleurico         Frequente                              Raro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prstClr val="black"/>
                </a:solidFill>
                <a:latin typeface="Arial" pitchFamily="34" charset="0"/>
              </a:rPr>
              <a:t>Conta leucocitaria    Aumentata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prstClr val="black"/>
                </a:solidFill>
                <a:latin typeface="Arial" pitchFamily="34" charset="0"/>
              </a:rPr>
              <a:t>                                (PMN: 12.000 mm3)   Normale o leggermente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prstClr val="black"/>
                </a:solidFill>
                <a:latin typeface="Arial" pitchFamily="34" charset="0"/>
              </a:rPr>
              <a:t>                                                                             aumentata</a:t>
            </a:r>
          </a:p>
        </p:txBody>
      </p:sp>
      <p:cxnSp>
        <p:nvCxnSpPr>
          <p:cNvPr id="3" name="Connettore 1 2"/>
          <p:cNvCxnSpPr/>
          <p:nvPr/>
        </p:nvCxnSpPr>
        <p:spPr>
          <a:xfrm>
            <a:off x="107504" y="2180768"/>
            <a:ext cx="885698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/>
          <p:cNvCxnSpPr/>
          <p:nvPr/>
        </p:nvCxnSpPr>
        <p:spPr>
          <a:xfrm>
            <a:off x="2123728" y="1484784"/>
            <a:ext cx="0" cy="47413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5724128" y="1484784"/>
            <a:ext cx="0" cy="47413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627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" r="2425"/>
          <a:stretch/>
        </p:blipFill>
        <p:spPr bwMode="auto">
          <a:xfrm>
            <a:off x="35496" y="1539045"/>
            <a:ext cx="9121530" cy="433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2342871" y="101642"/>
            <a:ext cx="444063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Polmonite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acuta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agenti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eziologici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virali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2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395288" y="620713"/>
            <a:ext cx="8351837" cy="491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it-IT" altLang="it-IT" sz="2400" b="1" dirty="0" smtClean="0">
                <a:solidFill>
                  <a:prstClr val="black"/>
                </a:solidFill>
                <a:latin typeface="Arial" pitchFamily="34" charset="0"/>
              </a:rPr>
              <a:t>Polmoniti virali: </a:t>
            </a:r>
            <a:r>
              <a:rPr lang="it-IT" altLang="it-IT" sz="2400" b="1" dirty="0">
                <a:solidFill>
                  <a:prstClr val="black"/>
                </a:solidFill>
                <a:latin typeface="Arial" pitchFamily="34" charset="0"/>
              </a:rPr>
              <a:t>rare nell’adulto.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it-IT" altLang="it-IT" sz="2400" b="1" dirty="0">
              <a:solidFill>
                <a:prstClr val="black"/>
              </a:solidFill>
              <a:latin typeface="Arial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prstClr val="black"/>
                </a:solidFill>
                <a:latin typeface="Arial" pitchFamily="34" charset="0"/>
              </a:rPr>
              <a:t>In pazienti con infezione da virus influenzale, una complicazione relativamente frequente è una polmonite batterica da </a:t>
            </a:r>
            <a:r>
              <a:rPr lang="it-IT" altLang="it-IT" sz="2400" b="1" i="1" dirty="0" err="1">
                <a:solidFill>
                  <a:prstClr val="black"/>
                </a:solidFill>
                <a:latin typeface="Arial" pitchFamily="34" charset="0"/>
              </a:rPr>
              <a:t>Haemophilus</a:t>
            </a:r>
            <a:r>
              <a:rPr lang="it-IT" altLang="it-IT" sz="2400" b="1" i="1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it-IT" altLang="it-IT" sz="2400" b="1" i="1" dirty="0" err="1">
                <a:solidFill>
                  <a:prstClr val="black"/>
                </a:solidFill>
                <a:latin typeface="Arial" pitchFamily="34" charset="0"/>
              </a:rPr>
              <a:t>influenzae</a:t>
            </a:r>
            <a:r>
              <a:rPr lang="it-IT" altLang="it-IT" sz="2400" b="1" dirty="0">
                <a:solidFill>
                  <a:prstClr val="black"/>
                </a:solidFill>
                <a:latin typeface="Arial" pitchFamily="34" charset="0"/>
              </a:rPr>
              <a:t>, </a:t>
            </a:r>
            <a:r>
              <a:rPr lang="it-IT" altLang="it-IT" sz="2400" b="1" i="1" dirty="0" err="1">
                <a:solidFill>
                  <a:prstClr val="black"/>
                </a:solidFill>
                <a:latin typeface="Arial" pitchFamily="34" charset="0"/>
              </a:rPr>
              <a:t>Streptococcus</a:t>
            </a:r>
            <a:r>
              <a:rPr lang="it-IT" altLang="it-IT" sz="2400" b="1" i="1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it-IT" altLang="it-IT" sz="2400" b="1" i="1" dirty="0" err="1">
                <a:solidFill>
                  <a:prstClr val="black"/>
                </a:solidFill>
                <a:latin typeface="Arial" pitchFamily="34" charset="0"/>
              </a:rPr>
              <a:t>pyogenes</a:t>
            </a:r>
            <a:r>
              <a:rPr lang="it-IT" altLang="it-IT" sz="2400" b="1" dirty="0">
                <a:solidFill>
                  <a:prstClr val="black"/>
                </a:solidFill>
                <a:latin typeface="Arial" pitchFamily="34" charset="0"/>
              </a:rPr>
              <a:t>, o da </a:t>
            </a:r>
            <a:r>
              <a:rPr lang="it-IT" altLang="it-IT" sz="2400" b="1" i="1" dirty="0" err="1">
                <a:solidFill>
                  <a:prstClr val="black"/>
                </a:solidFill>
                <a:latin typeface="Arial" pitchFamily="34" charset="0"/>
              </a:rPr>
              <a:t>Staphylococcus</a:t>
            </a:r>
            <a:r>
              <a:rPr lang="it-IT" altLang="it-IT" sz="2400" b="1" i="1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it-IT" altLang="it-IT" sz="2400" b="1" i="1" dirty="0" err="1">
                <a:solidFill>
                  <a:prstClr val="black"/>
                </a:solidFill>
                <a:latin typeface="Arial" pitchFamily="34" charset="0"/>
              </a:rPr>
              <a:t>aureus</a:t>
            </a:r>
            <a:r>
              <a:rPr lang="it-IT" altLang="it-IT" sz="2400" b="1" dirty="0">
                <a:solidFill>
                  <a:prstClr val="black"/>
                </a:solidFill>
                <a:latin typeface="Arial" pitchFamily="34" charset="0"/>
              </a:rPr>
              <a:t>. 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prstClr val="black"/>
                </a:solidFill>
                <a:latin typeface="Arial" pitchFamily="34" charset="0"/>
              </a:rPr>
              <a:t>Tale superinfezione batterica è facilitata, in soggetti a rischio (soprattutto anziani) dall’indebolimento delle difese dell’immunità innata causate dalla replicazione virale a livello della mucosa del tratto respiratorio superiore, che consente ai batteri di arrivare al polmone </a:t>
            </a:r>
          </a:p>
        </p:txBody>
      </p:sp>
    </p:spTree>
    <p:extLst>
      <p:ext uri="{BB962C8B-B14F-4D97-AF65-F5344CB8AC3E}">
        <p14:creationId xmlns:p14="http://schemas.microsoft.com/office/powerpoint/2010/main" val="150517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 smtClean="0"/>
              <a:t>CAP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it-IT" dirty="0" smtClean="0"/>
              <a:t>CAP = </a:t>
            </a:r>
            <a:r>
              <a:rPr lang="en-US" altLang="it-IT" dirty="0" err="1" smtClean="0"/>
              <a:t>polmonite</a:t>
            </a:r>
            <a:r>
              <a:rPr lang="en-US" altLang="it-IT" dirty="0" smtClean="0"/>
              <a:t> in </a:t>
            </a:r>
            <a:r>
              <a:rPr lang="en-US" altLang="it-IT" dirty="0" err="1" smtClean="0"/>
              <a:t>paziente</a:t>
            </a:r>
            <a:r>
              <a:rPr lang="en-US" altLang="it-IT" dirty="0" smtClean="0"/>
              <a:t> non </a:t>
            </a:r>
            <a:r>
              <a:rPr lang="en-US" altLang="it-IT" dirty="0" err="1" smtClean="0"/>
              <a:t>ospedalizzato</a:t>
            </a:r>
            <a:r>
              <a:rPr lang="en-US" altLang="it-IT" dirty="0" smtClean="0"/>
              <a:t> o non </a:t>
            </a:r>
            <a:r>
              <a:rPr lang="en-US" altLang="it-IT" dirty="0" err="1" smtClean="0"/>
              <a:t>residente</a:t>
            </a:r>
            <a:r>
              <a:rPr lang="en-US" altLang="it-IT" dirty="0" smtClean="0"/>
              <a:t> in </a:t>
            </a:r>
            <a:r>
              <a:rPr lang="en-US" altLang="it-IT" dirty="0" err="1" smtClean="0"/>
              <a:t>strutture</a:t>
            </a:r>
            <a:r>
              <a:rPr lang="en-US" altLang="it-IT" dirty="0" smtClean="0"/>
              <a:t> per </a:t>
            </a:r>
            <a:r>
              <a:rPr lang="en-US" altLang="it-IT" dirty="0" err="1" smtClean="0"/>
              <a:t>lungodegenti</a:t>
            </a:r>
            <a:r>
              <a:rPr lang="en-US" altLang="it-IT" dirty="0" smtClean="0"/>
              <a:t> da </a:t>
            </a:r>
            <a:r>
              <a:rPr lang="en-US" altLang="it-IT" dirty="0" smtClean="0">
                <a:sym typeface="Symbol" pitchFamily="18" charset="2"/>
              </a:rPr>
              <a:t> 14 </a:t>
            </a:r>
            <a:r>
              <a:rPr lang="en-US" altLang="it-IT" dirty="0" err="1" smtClean="0">
                <a:sym typeface="Symbol" pitchFamily="18" charset="2"/>
              </a:rPr>
              <a:t>giorni</a:t>
            </a:r>
            <a:endParaRPr lang="en-US" altLang="it-IT" dirty="0" smtClean="0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838200" y="5943600"/>
            <a:ext cx="807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it-IT" sz="2400">
                <a:solidFill>
                  <a:prstClr val="black"/>
                </a:solidFill>
                <a:latin typeface="Tahoma" pitchFamily="34" charset="0"/>
              </a:rPr>
              <a:t>Clinical Infectious Diseases 2000;31:347-82</a:t>
            </a:r>
          </a:p>
        </p:txBody>
      </p:sp>
    </p:spTree>
    <p:extLst>
      <p:ext uri="{BB962C8B-B14F-4D97-AF65-F5344CB8AC3E}">
        <p14:creationId xmlns:p14="http://schemas.microsoft.com/office/powerpoint/2010/main" val="11809462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 dirty="0" err="1" smtClean="0"/>
              <a:t>Importanza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delle</a:t>
            </a:r>
            <a:r>
              <a:rPr lang="en-US" altLang="it-IT" dirty="0" smtClean="0"/>
              <a:t> CAP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2286000"/>
          </a:xfrm>
        </p:spPr>
        <p:txBody>
          <a:bodyPr/>
          <a:lstStyle/>
          <a:p>
            <a:pPr eaLnBrk="1" hangingPunct="1"/>
            <a:r>
              <a:rPr lang="en-US" altLang="it-IT" dirty="0" smtClean="0"/>
              <a:t>5.6 </a:t>
            </a:r>
            <a:r>
              <a:rPr lang="en-US" altLang="it-IT" dirty="0" err="1" smtClean="0"/>
              <a:t>milioni</a:t>
            </a:r>
            <a:r>
              <a:rPr lang="en-US" altLang="it-IT" dirty="0" smtClean="0"/>
              <a:t> di </a:t>
            </a:r>
            <a:r>
              <a:rPr lang="en-US" altLang="it-IT" dirty="0" err="1" smtClean="0"/>
              <a:t>casi</a:t>
            </a:r>
            <a:r>
              <a:rPr lang="en-US" altLang="it-IT" dirty="0" smtClean="0"/>
              <a:t>/anno</a:t>
            </a:r>
          </a:p>
          <a:p>
            <a:pPr eaLnBrk="1" hangingPunct="1"/>
            <a:r>
              <a:rPr lang="en-US" altLang="it-IT" dirty="0" smtClean="0"/>
              <a:t>1.1 </a:t>
            </a:r>
            <a:r>
              <a:rPr lang="en-US" altLang="it-IT" dirty="0" err="1" smtClean="0"/>
              <a:t>milioni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richiedono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ospedalizzazione</a:t>
            </a:r>
            <a:endParaRPr lang="en-US" altLang="it-IT" dirty="0" smtClean="0"/>
          </a:p>
          <a:p>
            <a:pPr eaLnBrk="1" hangingPunct="1"/>
            <a:r>
              <a:rPr lang="en-US" altLang="it-IT" dirty="0" err="1" smtClean="0"/>
              <a:t>Mortalità</a:t>
            </a:r>
            <a:r>
              <a:rPr lang="en-US" altLang="it-IT" dirty="0" smtClean="0"/>
              <a:t> =12% </a:t>
            </a:r>
            <a:r>
              <a:rPr lang="en-US" altLang="it-IT" dirty="0" err="1" smtClean="0"/>
              <a:t>nei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pz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ospedalizzati</a:t>
            </a:r>
            <a:r>
              <a:rPr lang="en-US" altLang="it-IT" dirty="0" smtClean="0"/>
              <a:t>; circa 40% in </a:t>
            </a:r>
            <a:r>
              <a:rPr lang="en-US" altLang="it-IT" dirty="0" err="1" smtClean="0"/>
              <a:t>pz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ricoverati</a:t>
            </a:r>
            <a:r>
              <a:rPr lang="en-US" altLang="it-IT" dirty="0" smtClean="0"/>
              <a:t> in </a:t>
            </a:r>
            <a:r>
              <a:rPr lang="en-US" altLang="it-IT" dirty="0" err="1" smtClean="0"/>
              <a:t>Terapia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Intensiva</a:t>
            </a:r>
            <a:r>
              <a:rPr lang="en-US" altLang="it-IT" dirty="0" smtClean="0"/>
              <a:t> (ICU)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762000" y="5257800"/>
            <a:ext cx="7391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it-IT" sz="2400">
                <a:solidFill>
                  <a:prstClr val="black"/>
                </a:solidFill>
                <a:latin typeface="Tahoma" pitchFamily="34" charset="0"/>
              </a:rPr>
              <a:t>Am J Respir Crit Care Med 163:1730-54, 2001</a:t>
            </a:r>
          </a:p>
        </p:txBody>
      </p:sp>
    </p:spTree>
    <p:extLst>
      <p:ext uri="{BB962C8B-B14F-4D97-AF65-F5344CB8AC3E}">
        <p14:creationId xmlns:p14="http://schemas.microsoft.com/office/powerpoint/2010/main" val="24867599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ChangeArrowheads="1"/>
          </p:cNvSpPr>
          <p:nvPr/>
        </p:nvSpPr>
        <p:spPr bwMode="auto">
          <a:xfrm>
            <a:off x="179388" y="692150"/>
            <a:ext cx="864076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prstClr val="black"/>
                </a:solidFill>
                <a:latin typeface="Arial" pitchFamily="34" charset="0"/>
              </a:rPr>
              <a:t>Polmonite </a:t>
            </a:r>
            <a:r>
              <a:rPr lang="it-IT" altLang="it-IT" sz="2400" b="1" i="1" dirty="0">
                <a:solidFill>
                  <a:prstClr val="black"/>
                </a:solidFill>
                <a:latin typeface="Arial" pitchFamily="34" charset="0"/>
              </a:rPr>
              <a:t>lobare</a:t>
            </a:r>
            <a:r>
              <a:rPr lang="it-IT" altLang="it-IT" sz="2400" dirty="0">
                <a:solidFill>
                  <a:prstClr val="black"/>
                </a:solidFill>
                <a:latin typeface="Arial" pitchFamily="34" charset="0"/>
              </a:rPr>
              <a:t>, o </a:t>
            </a:r>
            <a:r>
              <a:rPr lang="it-IT" altLang="it-IT" sz="2400" b="1" i="1" dirty="0">
                <a:solidFill>
                  <a:prstClr val="black"/>
                </a:solidFill>
                <a:latin typeface="Arial" pitchFamily="34" charset="0"/>
              </a:rPr>
              <a:t>lobare franca</a:t>
            </a:r>
            <a:r>
              <a:rPr lang="it-IT" altLang="it-IT" sz="2400" dirty="0">
                <a:solidFill>
                  <a:prstClr val="black"/>
                </a:solidFill>
                <a:latin typeface="Arial" pitchFamily="34" charset="0"/>
              </a:rPr>
              <a:t> (ad es da </a:t>
            </a:r>
            <a:r>
              <a:rPr lang="it-IT" altLang="it-IT" sz="2400" i="1" dirty="0">
                <a:solidFill>
                  <a:prstClr val="black"/>
                </a:solidFill>
                <a:latin typeface="Arial" pitchFamily="34" charset="0"/>
              </a:rPr>
              <a:t>S. </a:t>
            </a:r>
            <a:r>
              <a:rPr lang="it-IT" altLang="it-IT" sz="2400" i="1" dirty="0" err="1">
                <a:solidFill>
                  <a:prstClr val="black"/>
                </a:solidFill>
                <a:latin typeface="Arial" pitchFamily="34" charset="0"/>
              </a:rPr>
              <a:t>pneumoniae</a:t>
            </a:r>
            <a:r>
              <a:rPr lang="it-IT" altLang="it-IT" sz="2400" i="1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it-IT" altLang="it-IT" sz="2400" dirty="0">
                <a:solidFill>
                  <a:prstClr val="black"/>
                </a:solidFill>
                <a:latin typeface="Arial" pitchFamily="34" charset="0"/>
              </a:rPr>
              <a:t>o da</a:t>
            </a:r>
            <a:r>
              <a:rPr lang="it-IT" altLang="it-IT" sz="2400" i="1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it-IT" altLang="it-IT" sz="2400" i="1" dirty="0" err="1">
                <a:solidFill>
                  <a:prstClr val="black"/>
                </a:solidFill>
                <a:latin typeface="Arial" pitchFamily="34" charset="0"/>
              </a:rPr>
              <a:t>Haemophilus</a:t>
            </a:r>
            <a:r>
              <a:rPr lang="it-IT" altLang="it-IT" sz="2400" i="1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it-IT" altLang="it-IT" sz="2400" i="1" dirty="0" err="1" smtClean="0">
                <a:solidFill>
                  <a:prstClr val="black"/>
                </a:solidFill>
                <a:latin typeface="Arial" pitchFamily="34" charset="0"/>
              </a:rPr>
              <a:t>influenzae</a:t>
            </a:r>
            <a:r>
              <a:rPr lang="it-IT" altLang="it-IT" sz="2400" i="1" dirty="0" smtClean="0">
                <a:solidFill>
                  <a:prstClr val="black"/>
                </a:solidFill>
                <a:latin typeface="Arial" pitchFamily="34" charset="0"/>
              </a:rPr>
              <a:t>, più raramente B. </a:t>
            </a:r>
            <a:r>
              <a:rPr lang="it-IT" altLang="it-IT" sz="2400" i="1" dirty="0" err="1" smtClean="0">
                <a:solidFill>
                  <a:prstClr val="black"/>
                </a:solidFill>
                <a:latin typeface="Arial" pitchFamily="34" charset="0"/>
              </a:rPr>
              <a:t>catharralis</a:t>
            </a:r>
            <a:r>
              <a:rPr lang="it-IT" altLang="it-IT" sz="2400" dirty="0" smtClean="0">
                <a:solidFill>
                  <a:prstClr val="black"/>
                </a:solidFill>
                <a:latin typeface="Arial" pitchFamily="34" charset="0"/>
              </a:rPr>
              <a:t>).</a:t>
            </a:r>
            <a:endParaRPr lang="it-IT" altLang="it-IT" sz="2400" dirty="0">
              <a:solidFill>
                <a:prstClr val="black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prstClr val="black"/>
                </a:solidFill>
                <a:latin typeface="Arial" pitchFamily="34" charset="0"/>
              </a:rPr>
              <a:t>Così definita perché interessa un intero lobo polmonare e perché si svolge secondo cicli ben definiti:</a:t>
            </a:r>
            <a:endParaRPr lang="en-US" altLang="it-IT" sz="240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8435" name="Rectangle 10"/>
          <p:cNvSpPr>
            <a:spLocks noChangeArrowheads="1"/>
          </p:cNvSpPr>
          <p:nvPr/>
        </p:nvSpPr>
        <p:spPr bwMode="auto">
          <a:xfrm>
            <a:off x="250825" y="2492375"/>
            <a:ext cx="8893175" cy="272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it-IT" sz="2400">
                <a:solidFill>
                  <a:srgbClr val="FF0000"/>
                </a:solidFill>
                <a:latin typeface="Arial" pitchFamily="34" charset="0"/>
              </a:rPr>
              <a:t>stadi della polmonite lobare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it-IT" sz="2400">
                <a:solidFill>
                  <a:prstClr val="black"/>
                </a:solidFill>
                <a:latin typeface="Arial" pitchFamily="34" charset="0"/>
              </a:rPr>
              <a:t>a) 12-24 ore dopo l’inalazione si ha lo stadio della 	</a:t>
            </a:r>
            <a:r>
              <a:rPr lang="en-US" altLang="it-IT" sz="2400" b="1">
                <a:solidFill>
                  <a:prstClr val="black"/>
                </a:solidFill>
                <a:latin typeface="Arial" pitchFamily="34" charset="0"/>
              </a:rPr>
              <a:t>congestione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it-IT" sz="2400">
                <a:solidFill>
                  <a:prstClr val="black"/>
                </a:solidFill>
                <a:latin typeface="Arial" pitchFamily="34" charset="0"/>
              </a:rPr>
              <a:t>b) dopo 2-3 giorni si ha lo stadio della </a:t>
            </a:r>
            <a:r>
              <a:rPr lang="en-US" altLang="it-IT" sz="2400" b="1">
                <a:solidFill>
                  <a:prstClr val="black"/>
                </a:solidFill>
                <a:latin typeface="Arial" pitchFamily="34" charset="0"/>
              </a:rPr>
              <a:t>epatizzazione rossa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it-IT" sz="2400">
                <a:solidFill>
                  <a:prstClr val="black"/>
                </a:solidFill>
                <a:latin typeface="Arial" pitchFamily="34" charset="0"/>
              </a:rPr>
              <a:t>c) dopo 3-4 giorni si ha lo stadio della </a:t>
            </a:r>
            <a:r>
              <a:rPr lang="en-US" altLang="it-IT" sz="2400" b="1">
                <a:solidFill>
                  <a:prstClr val="black"/>
                </a:solidFill>
                <a:latin typeface="Arial" pitchFamily="34" charset="0"/>
              </a:rPr>
              <a:t>epatizzazione grigia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it-IT" sz="2400">
                <a:solidFill>
                  <a:prstClr val="black"/>
                </a:solidFill>
                <a:latin typeface="Arial" pitchFamily="34" charset="0"/>
              </a:rPr>
              <a:t>d) dopo 4-5 giorni stadio della </a:t>
            </a:r>
            <a:r>
              <a:rPr lang="en-US" altLang="it-IT" sz="2400" b="1">
                <a:solidFill>
                  <a:prstClr val="black"/>
                </a:solidFill>
                <a:latin typeface="Arial" pitchFamily="34" charset="0"/>
              </a:rPr>
              <a:t>risoluzione</a:t>
            </a:r>
          </a:p>
        </p:txBody>
      </p:sp>
    </p:spTree>
    <p:extLst>
      <p:ext uri="{BB962C8B-B14F-4D97-AF65-F5344CB8AC3E}">
        <p14:creationId xmlns:p14="http://schemas.microsoft.com/office/powerpoint/2010/main" val="228168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51520" y="260648"/>
            <a:ext cx="8784976" cy="23083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it-IT" sz="2400" b="1" dirty="0" err="1">
                <a:solidFill>
                  <a:srgbClr val="FF0000"/>
                </a:solidFill>
                <a:latin typeface="Arial" pitchFamily="34" charset="0"/>
              </a:rPr>
              <a:t>stadio</a:t>
            </a:r>
            <a:r>
              <a:rPr lang="en-US" altLang="it-IT" sz="2400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it-IT" sz="2400" b="1" dirty="0" err="1">
                <a:solidFill>
                  <a:srgbClr val="FF0000"/>
                </a:solidFill>
                <a:latin typeface="Arial" pitchFamily="34" charset="0"/>
              </a:rPr>
              <a:t>della</a:t>
            </a:r>
            <a:r>
              <a:rPr lang="en-US" altLang="it-IT" sz="2400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it-IT" sz="2400" b="1" dirty="0" err="1">
                <a:solidFill>
                  <a:srgbClr val="FF0000"/>
                </a:solidFill>
                <a:latin typeface="Arial" pitchFamily="34" charset="0"/>
              </a:rPr>
              <a:t>congestione</a:t>
            </a:r>
            <a:r>
              <a:rPr lang="en-US" altLang="it-IT" sz="2400" b="1" dirty="0">
                <a:solidFill>
                  <a:srgbClr val="FF0000"/>
                </a:solidFill>
                <a:latin typeface="Arial" pitchFamily="34" charset="0"/>
              </a:rPr>
              <a:t>: </a:t>
            </a:r>
            <a:r>
              <a:rPr lang="en-US" altLang="it-IT" sz="2400" b="1" dirty="0" err="1">
                <a:solidFill>
                  <a:prstClr val="black"/>
                </a:solidFill>
                <a:latin typeface="Arial" pitchFamily="34" charset="0"/>
              </a:rPr>
              <a:t>Durata</a:t>
            </a:r>
            <a:r>
              <a:rPr lang="en-US" altLang="it-IT" sz="2400" b="1" dirty="0">
                <a:solidFill>
                  <a:prstClr val="black"/>
                </a:solidFill>
                <a:latin typeface="Arial" pitchFamily="34" charset="0"/>
              </a:rPr>
              <a:t>: 1-2 </a:t>
            </a:r>
            <a:r>
              <a:rPr lang="en-US" altLang="it-IT" sz="2400" b="1" dirty="0" err="1" smtClean="0">
                <a:solidFill>
                  <a:prstClr val="black"/>
                </a:solidFill>
                <a:latin typeface="Arial" pitchFamily="34" charset="0"/>
              </a:rPr>
              <a:t>giorni</a:t>
            </a:r>
            <a:endParaRPr lang="en-US" altLang="it-IT" sz="2400" b="1" dirty="0">
              <a:solidFill>
                <a:prstClr val="black"/>
              </a:solidFill>
              <a:latin typeface="Arial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it-IT" sz="2400" dirty="0">
                <a:solidFill>
                  <a:prstClr val="black"/>
                </a:solidFill>
                <a:latin typeface="Arial" pitchFamily="34" charset="0"/>
              </a:rPr>
              <a:t>- </a:t>
            </a:r>
            <a:r>
              <a:rPr lang="en-US" altLang="it-IT" sz="2400" dirty="0" err="1">
                <a:solidFill>
                  <a:prstClr val="black"/>
                </a:solidFill>
                <a:latin typeface="Arial" pitchFamily="34" charset="0"/>
              </a:rPr>
              <a:t>il</a:t>
            </a:r>
            <a:r>
              <a:rPr lang="en-US" altLang="it-IT" sz="2400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en-US" altLang="it-IT" sz="2400" dirty="0" err="1">
                <a:solidFill>
                  <a:prstClr val="black"/>
                </a:solidFill>
                <a:latin typeface="Arial" pitchFamily="34" charset="0"/>
              </a:rPr>
              <a:t>parenchima</a:t>
            </a:r>
            <a:r>
              <a:rPr lang="en-US" altLang="it-IT" sz="2400" dirty="0">
                <a:solidFill>
                  <a:prstClr val="black"/>
                </a:solidFill>
                <a:latin typeface="Arial" pitchFamily="34" charset="0"/>
              </a:rPr>
              <a:t> è </a:t>
            </a:r>
            <a:r>
              <a:rPr lang="en-US" altLang="it-IT" sz="2400" dirty="0" err="1">
                <a:solidFill>
                  <a:prstClr val="black"/>
                </a:solidFill>
                <a:latin typeface="Arial" pitchFamily="34" charset="0"/>
              </a:rPr>
              <a:t>aumentato</a:t>
            </a:r>
            <a:r>
              <a:rPr lang="en-US" altLang="it-IT" sz="2400" dirty="0">
                <a:solidFill>
                  <a:prstClr val="black"/>
                </a:solidFill>
                <a:latin typeface="Arial" pitchFamily="34" charset="0"/>
              </a:rPr>
              <a:t> di peso e di </a:t>
            </a:r>
            <a:r>
              <a:rPr lang="en-US" altLang="it-IT" sz="2400" dirty="0" err="1" smtClean="0">
                <a:solidFill>
                  <a:prstClr val="black"/>
                </a:solidFill>
                <a:latin typeface="Arial" pitchFamily="34" charset="0"/>
              </a:rPr>
              <a:t>consistenza</a:t>
            </a:r>
            <a:r>
              <a:rPr lang="en-US" altLang="it-IT" sz="2400" dirty="0" smtClean="0">
                <a:solidFill>
                  <a:prstClr val="black"/>
                </a:solidFill>
                <a:latin typeface="Arial" pitchFamily="34" charset="0"/>
              </a:rPr>
              <a:t>, di </a:t>
            </a:r>
            <a:r>
              <a:rPr lang="en-US" altLang="it-IT" sz="2400" dirty="0" err="1">
                <a:solidFill>
                  <a:prstClr val="black"/>
                </a:solidFill>
                <a:latin typeface="Arial" pitchFamily="34" charset="0"/>
              </a:rPr>
              <a:t>colore</a:t>
            </a:r>
            <a:r>
              <a:rPr lang="en-US" altLang="it-IT" sz="2400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en-US" altLang="it-IT" sz="2400" dirty="0" err="1">
                <a:solidFill>
                  <a:prstClr val="black"/>
                </a:solidFill>
                <a:latin typeface="Arial" pitchFamily="34" charset="0"/>
              </a:rPr>
              <a:t>rosso</a:t>
            </a:r>
            <a:r>
              <a:rPr lang="en-US" altLang="it-IT" sz="2400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en-US" altLang="it-IT" sz="2400" dirty="0" err="1">
                <a:solidFill>
                  <a:prstClr val="black"/>
                </a:solidFill>
                <a:latin typeface="Arial" pitchFamily="34" charset="0"/>
              </a:rPr>
              <a:t>scuro</a:t>
            </a:r>
            <a:endParaRPr lang="en-US" altLang="it-IT" sz="2400" dirty="0">
              <a:solidFill>
                <a:prstClr val="black"/>
              </a:solidFill>
              <a:latin typeface="Arial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it-IT" sz="2400" dirty="0">
                <a:solidFill>
                  <a:prstClr val="black"/>
                </a:solidFill>
                <a:latin typeface="Arial" pitchFamily="34" charset="0"/>
              </a:rPr>
              <a:t>- </a:t>
            </a:r>
            <a:r>
              <a:rPr lang="en-US" altLang="it-IT" sz="2400" dirty="0" err="1">
                <a:solidFill>
                  <a:prstClr val="black"/>
                </a:solidFill>
                <a:latin typeface="Arial" pitchFamily="34" charset="0"/>
              </a:rPr>
              <a:t>gli</a:t>
            </a:r>
            <a:r>
              <a:rPr lang="en-US" altLang="it-IT" sz="2400" dirty="0">
                <a:solidFill>
                  <a:prstClr val="black"/>
                </a:solidFill>
                <a:latin typeface="Arial" pitchFamily="34" charset="0"/>
              </a:rPr>
              <a:t> alveoli </a:t>
            </a:r>
            <a:r>
              <a:rPr lang="en-US" altLang="it-IT" sz="2400" dirty="0" err="1">
                <a:solidFill>
                  <a:prstClr val="black"/>
                </a:solidFill>
                <a:latin typeface="Arial" pitchFamily="34" charset="0"/>
              </a:rPr>
              <a:t>sono</a:t>
            </a:r>
            <a:r>
              <a:rPr lang="en-US" altLang="it-IT" sz="2400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en-US" altLang="it-IT" sz="2400" dirty="0" err="1">
                <a:solidFill>
                  <a:prstClr val="black"/>
                </a:solidFill>
                <a:latin typeface="Arial" pitchFamily="34" charset="0"/>
              </a:rPr>
              <a:t>ripieni</a:t>
            </a:r>
            <a:r>
              <a:rPr lang="en-US" altLang="it-IT" sz="2400" dirty="0">
                <a:solidFill>
                  <a:prstClr val="black"/>
                </a:solidFill>
                <a:latin typeface="Arial" pitchFamily="34" charset="0"/>
              </a:rPr>
              <a:t> di </a:t>
            </a:r>
            <a:r>
              <a:rPr lang="en-US" altLang="it-IT" sz="2400" dirty="0" err="1">
                <a:solidFill>
                  <a:prstClr val="black"/>
                </a:solidFill>
                <a:latin typeface="Arial" pitchFamily="34" charset="0"/>
              </a:rPr>
              <a:t>una</a:t>
            </a:r>
            <a:r>
              <a:rPr lang="en-US" altLang="it-IT" sz="2400" dirty="0">
                <a:solidFill>
                  <a:prstClr val="black"/>
                </a:solidFill>
                <a:latin typeface="Arial" pitchFamily="34" charset="0"/>
              </a:rPr>
              <a:t> rete di </a:t>
            </a:r>
            <a:r>
              <a:rPr lang="en-US" altLang="it-IT" sz="2400" dirty="0" err="1">
                <a:solidFill>
                  <a:prstClr val="black"/>
                </a:solidFill>
                <a:latin typeface="Arial" pitchFamily="34" charset="0"/>
              </a:rPr>
              <a:t>fibrina</a:t>
            </a:r>
            <a:endParaRPr lang="en-US" altLang="it-IT" sz="2400" dirty="0">
              <a:solidFill>
                <a:prstClr val="black"/>
              </a:solidFill>
              <a:latin typeface="Arial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it-IT" sz="2400" dirty="0">
                <a:solidFill>
                  <a:prstClr val="black"/>
                </a:solidFill>
                <a:latin typeface="Arial" pitchFamily="34" charset="0"/>
              </a:rPr>
              <a:t>- </a:t>
            </a:r>
            <a:r>
              <a:rPr lang="en-US" altLang="it-IT" sz="2400" dirty="0" err="1">
                <a:solidFill>
                  <a:prstClr val="black"/>
                </a:solidFill>
                <a:latin typeface="Arial" pitchFamily="34" charset="0"/>
              </a:rPr>
              <a:t>i</a:t>
            </a:r>
            <a:r>
              <a:rPr lang="en-US" altLang="it-IT" sz="2400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en-US" altLang="it-IT" sz="2400" dirty="0" err="1">
                <a:solidFill>
                  <a:prstClr val="black"/>
                </a:solidFill>
                <a:latin typeface="Arial" pitchFamily="34" charset="0"/>
              </a:rPr>
              <a:t>setti</a:t>
            </a:r>
            <a:r>
              <a:rPr lang="en-US" altLang="it-IT" sz="2400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en-US" altLang="it-IT" sz="2400" dirty="0" err="1">
                <a:solidFill>
                  <a:prstClr val="black"/>
                </a:solidFill>
                <a:latin typeface="Arial" pitchFamily="34" charset="0"/>
              </a:rPr>
              <a:t>sono</a:t>
            </a:r>
            <a:r>
              <a:rPr lang="en-US" altLang="it-IT" sz="2400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en-US" altLang="it-IT" sz="2400" dirty="0" err="1" smtClean="0">
                <a:solidFill>
                  <a:prstClr val="black"/>
                </a:solidFill>
                <a:latin typeface="Arial" pitchFamily="34" charset="0"/>
              </a:rPr>
              <a:t>ispessiti</a:t>
            </a:r>
            <a:endParaRPr lang="en-US" altLang="it-IT" sz="240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50825" y="3136900"/>
            <a:ext cx="8785671" cy="23083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it-IT" sz="2400" b="1" dirty="0" err="1">
                <a:solidFill>
                  <a:srgbClr val="FF0000"/>
                </a:solidFill>
                <a:latin typeface="Arial" pitchFamily="34" charset="0"/>
              </a:rPr>
              <a:t>stadio</a:t>
            </a:r>
            <a:r>
              <a:rPr lang="en-US" altLang="it-IT" sz="2400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it-IT" sz="2400" b="1" dirty="0" err="1">
                <a:solidFill>
                  <a:srgbClr val="FF0000"/>
                </a:solidFill>
                <a:latin typeface="Arial" pitchFamily="34" charset="0"/>
              </a:rPr>
              <a:t>della</a:t>
            </a:r>
            <a:r>
              <a:rPr lang="en-US" altLang="it-IT" sz="2400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it-IT" sz="2400" b="1" dirty="0" err="1">
                <a:solidFill>
                  <a:srgbClr val="FF0000"/>
                </a:solidFill>
                <a:latin typeface="Arial" pitchFamily="34" charset="0"/>
              </a:rPr>
              <a:t>epatizzazione</a:t>
            </a:r>
            <a:r>
              <a:rPr lang="en-US" altLang="it-IT" sz="2400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it-IT" sz="2400" b="1" dirty="0" err="1" smtClean="0">
                <a:solidFill>
                  <a:srgbClr val="FF0000"/>
                </a:solidFill>
                <a:latin typeface="Arial" pitchFamily="34" charset="0"/>
              </a:rPr>
              <a:t>rossa</a:t>
            </a:r>
            <a:r>
              <a:rPr lang="en-US" altLang="it-IT" sz="2400" b="1" dirty="0" smtClean="0">
                <a:solidFill>
                  <a:srgbClr val="FF0000"/>
                </a:solidFill>
                <a:latin typeface="Arial" pitchFamily="34" charset="0"/>
              </a:rPr>
              <a:t>: </a:t>
            </a:r>
            <a:r>
              <a:rPr lang="en-US" altLang="it-IT" sz="2400" b="1" dirty="0" err="1" smtClean="0">
                <a:solidFill>
                  <a:prstClr val="black"/>
                </a:solidFill>
                <a:latin typeface="Arial" pitchFamily="34" charset="0"/>
              </a:rPr>
              <a:t>Durata</a:t>
            </a:r>
            <a:r>
              <a:rPr lang="en-US" altLang="it-IT" sz="2400" b="1" dirty="0">
                <a:solidFill>
                  <a:prstClr val="black"/>
                </a:solidFill>
                <a:latin typeface="Arial" pitchFamily="34" charset="0"/>
              </a:rPr>
              <a:t>: 3-4 </a:t>
            </a:r>
            <a:r>
              <a:rPr lang="en-US" altLang="it-IT" sz="2400" b="1" dirty="0" err="1" smtClean="0">
                <a:solidFill>
                  <a:prstClr val="black"/>
                </a:solidFill>
                <a:latin typeface="Arial" pitchFamily="34" charset="0"/>
              </a:rPr>
              <a:t>giorni</a:t>
            </a:r>
            <a:endParaRPr lang="en-US" altLang="it-IT" sz="2400" b="1" dirty="0">
              <a:solidFill>
                <a:srgbClr val="FF0000"/>
              </a:solidFill>
              <a:latin typeface="Arial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it-IT" sz="2400" dirty="0">
                <a:solidFill>
                  <a:prstClr val="black"/>
                </a:solidFill>
                <a:latin typeface="Arial" pitchFamily="34" charset="0"/>
              </a:rPr>
              <a:t>- </a:t>
            </a:r>
            <a:r>
              <a:rPr lang="en-US" altLang="it-IT" sz="2400" dirty="0" err="1">
                <a:solidFill>
                  <a:prstClr val="black"/>
                </a:solidFill>
                <a:latin typeface="Arial" pitchFamily="34" charset="0"/>
              </a:rPr>
              <a:t>l’area</a:t>
            </a:r>
            <a:r>
              <a:rPr lang="en-US" altLang="it-IT" sz="2400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en-US" altLang="it-IT" sz="2400" dirty="0" err="1">
                <a:solidFill>
                  <a:prstClr val="black"/>
                </a:solidFill>
                <a:latin typeface="Arial" pitchFamily="34" charset="0"/>
              </a:rPr>
              <a:t>interessata</a:t>
            </a:r>
            <a:r>
              <a:rPr lang="en-US" altLang="it-IT" sz="2400" dirty="0">
                <a:solidFill>
                  <a:prstClr val="black"/>
                </a:solidFill>
                <a:latin typeface="Arial" pitchFamily="34" charset="0"/>
              </a:rPr>
              <a:t> ha </a:t>
            </a:r>
            <a:r>
              <a:rPr lang="en-US" altLang="it-IT" sz="2400" dirty="0" err="1">
                <a:solidFill>
                  <a:prstClr val="black"/>
                </a:solidFill>
                <a:latin typeface="Arial" pitchFamily="34" charset="0"/>
              </a:rPr>
              <a:t>l’aspetto</a:t>
            </a:r>
            <a:r>
              <a:rPr lang="en-US" altLang="it-IT" sz="2400" dirty="0">
                <a:solidFill>
                  <a:prstClr val="black"/>
                </a:solidFill>
                <a:latin typeface="Arial" pitchFamily="34" charset="0"/>
              </a:rPr>
              <a:t> e la </a:t>
            </a:r>
            <a:r>
              <a:rPr lang="en-US" altLang="it-IT" sz="2400" dirty="0" err="1">
                <a:solidFill>
                  <a:prstClr val="black"/>
                </a:solidFill>
                <a:latin typeface="Arial" pitchFamily="34" charset="0"/>
              </a:rPr>
              <a:t>consistenza</a:t>
            </a:r>
            <a:r>
              <a:rPr lang="en-US" altLang="it-IT" sz="2400" dirty="0">
                <a:solidFill>
                  <a:prstClr val="black"/>
                </a:solidFill>
                <a:latin typeface="Arial" pitchFamily="34" charset="0"/>
              </a:rPr>
              <a:t> del </a:t>
            </a:r>
            <a:r>
              <a:rPr lang="en-US" altLang="it-IT" sz="2400" dirty="0" err="1">
                <a:solidFill>
                  <a:prstClr val="black"/>
                </a:solidFill>
                <a:latin typeface="Arial" pitchFamily="34" charset="0"/>
              </a:rPr>
              <a:t>fegato</a:t>
            </a:r>
            <a:endParaRPr lang="en-US" altLang="it-IT" sz="2400" b="1" dirty="0">
              <a:solidFill>
                <a:prstClr val="black"/>
              </a:solidFill>
              <a:latin typeface="Arial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it-IT" sz="2400" dirty="0">
                <a:solidFill>
                  <a:prstClr val="black"/>
                </a:solidFill>
                <a:latin typeface="Arial" pitchFamily="34" charset="0"/>
              </a:rPr>
              <a:t>- </a:t>
            </a:r>
            <a:r>
              <a:rPr lang="en-US" altLang="it-IT" sz="2400" dirty="0" err="1">
                <a:solidFill>
                  <a:prstClr val="black"/>
                </a:solidFill>
                <a:latin typeface="Arial" pitchFamily="34" charset="0"/>
              </a:rPr>
              <a:t>presenza</a:t>
            </a:r>
            <a:r>
              <a:rPr lang="en-US" altLang="it-IT" sz="2400" dirty="0">
                <a:solidFill>
                  <a:prstClr val="black"/>
                </a:solidFill>
                <a:latin typeface="Arial" pitchFamily="34" charset="0"/>
              </a:rPr>
              <a:t> di </a:t>
            </a:r>
            <a:r>
              <a:rPr lang="en-US" altLang="it-IT" sz="2400" dirty="0" err="1">
                <a:solidFill>
                  <a:prstClr val="black"/>
                </a:solidFill>
                <a:latin typeface="Arial" pitchFamily="34" charset="0"/>
              </a:rPr>
              <a:t>essudato</a:t>
            </a:r>
            <a:r>
              <a:rPr lang="en-US" altLang="it-IT" sz="2400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en-US" altLang="it-IT" sz="2400" dirty="0" err="1">
                <a:solidFill>
                  <a:prstClr val="black"/>
                </a:solidFill>
                <a:latin typeface="Arial" pitchFamily="34" charset="0"/>
              </a:rPr>
              <a:t>fibrinoso</a:t>
            </a:r>
            <a:r>
              <a:rPr lang="en-US" altLang="it-IT" sz="2400" dirty="0">
                <a:solidFill>
                  <a:prstClr val="black"/>
                </a:solidFill>
                <a:latin typeface="Arial" pitchFamily="34" charset="0"/>
              </a:rPr>
              <a:t>, </a:t>
            </a:r>
            <a:r>
              <a:rPr lang="en-US" altLang="it-IT" sz="2400" dirty="0" err="1" smtClean="0">
                <a:solidFill>
                  <a:prstClr val="black"/>
                </a:solidFill>
                <a:latin typeface="Arial" pitchFamily="34" charset="0"/>
              </a:rPr>
              <a:t>emazie</a:t>
            </a:r>
            <a:r>
              <a:rPr lang="en-US" altLang="it-IT" sz="2400" dirty="0" smtClean="0">
                <a:solidFill>
                  <a:prstClr val="black"/>
                </a:solidFill>
                <a:latin typeface="Arial" pitchFamily="34" charset="0"/>
              </a:rPr>
              <a:t>, </a:t>
            </a:r>
            <a:r>
              <a:rPr lang="en-US" altLang="it-IT" sz="2400" dirty="0" err="1">
                <a:solidFill>
                  <a:prstClr val="black"/>
                </a:solidFill>
                <a:latin typeface="Arial" pitchFamily="34" charset="0"/>
              </a:rPr>
              <a:t>gli</a:t>
            </a:r>
            <a:r>
              <a:rPr lang="en-US" altLang="it-IT" sz="2400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en-US" altLang="it-IT" sz="2400" dirty="0" smtClean="0">
                <a:solidFill>
                  <a:prstClr val="black"/>
                </a:solidFill>
                <a:latin typeface="Arial" pitchFamily="34" charset="0"/>
              </a:rPr>
              <a:t>alveoli </a:t>
            </a:r>
            <a:r>
              <a:rPr lang="en-US" altLang="it-IT" sz="2400" dirty="0">
                <a:solidFill>
                  <a:prstClr val="black"/>
                </a:solidFill>
                <a:latin typeface="Arial" pitchFamily="34" charset="0"/>
              </a:rPr>
              <a:t>non </a:t>
            </a:r>
            <a:r>
              <a:rPr lang="en-US" altLang="it-IT" sz="2400" dirty="0" err="1">
                <a:solidFill>
                  <a:prstClr val="black"/>
                </a:solidFill>
                <a:latin typeface="Arial" pitchFamily="34" charset="0"/>
              </a:rPr>
              <a:t>contengono</a:t>
            </a:r>
            <a:r>
              <a:rPr lang="en-US" altLang="it-IT" sz="2400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en-US" altLang="it-IT" sz="2400" dirty="0" err="1">
                <a:solidFill>
                  <a:prstClr val="black"/>
                </a:solidFill>
                <a:latin typeface="Arial" pitchFamily="34" charset="0"/>
              </a:rPr>
              <a:t>più</a:t>
            </a:r>
            <a:r>
              <a:rPr lang="en-US" altLang="it-IT" sz="2400" dirty="0">
                <a:solidFill>
                  <a:prstClr val="black"/>
                </a:solidFill>
                <a:latin typeface="Arial" pitchFamily="34" charset="0"/>
              </a:rPr>
              <a:t> aria ma </a:t>
            </a:r>
            <a:r>
              <a:rPr lang="en-US" altLang="it-IT" sz="2400" dirty="0" err="1">
                <a:solidFill>
                  <a:prstClr val="black"/>
                </a:solidFill>
                <a:latin typeface="Arial" pitchFamily="34" charset="0"/>
              </a:rPr>
              <a:t>una</a:t>
            </a:r>
            <a:r>
              <a:rPr lang="en-US" altLang="it-IT" sz="2400" dirty="0">
                <a:solidFill>
                  <a:prstClr val="black"/>
                </a:solidFill>
                <a:latin typeface="Arial" pitchFamily="34" charset="0"/>
              </a:rPr>
              <a:t> rete di </a:t>
            </a:r>
            <a:r>
              <a:rPr lang="en-US" altLang="it-IT" sz="2400" dirty="0" err="1">
                <a:solidFill>
                  <a:prstClr val="black"/>
                </a:solidFill>
                <a:latin typeface="Arial" pitchFamily="34" charset="0"/>
              </a:rPr>
              <a:t>fibrina</a:t>
            </a:r>
            <a:r>
              <a:rPr lang="en-US" altLang="it-IT" sz="2400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en-US" altLang="it-IT" sz="2400" dirty="0" smtClean="0">
                <a:solidFill>
                  <a:prstClr val="black"/>
                </a:solidFill>
                <a:latin typeface="Arial" pitchFamily="34" charset="0"/>
              </a:rPr>
              <a:t>con </a:t>
            </a:r>
            <a:r>
              <a:rPr lang="en-US" altLang="it-IT" sz="2400" dirty="0" err="1">
                <a:solidFill>
                  <a:prstClr val="black"/>
                </a:solidFill>
                <a:latin typeface="Arial" pitchFamily="34" charset="0"/>
              </a:rPr>
              <a:t>pneumococchi</a:t>
            </a:r>
            <a:r>
              <a:rPr lang="en-US" altLang="it-IT" sz="2400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en-US" altLang="it-IT" sz="2400" dirty="0" err="1">
                <a:solidFill>
                  <a:prstClr val="black"/>
                </a:solidFill>
                <a:latin typeface="Arial" pitchFamily="34" charset="0"/>
              </a:rPr>
              <a:t>ed</a:t>
            </a:r>
            <a:r>
              <a:rPr lang="en-US" altLang="it-IT" sz="2400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en-US" altLang="it-IT" sz="2400" dirty="0" err="1" smtClean="0">
                <a:solidFill>
                  <a:prstClr val="black"/>
                </a:solidFill>
                <a:latin typeface="Arial" pitchFamily="34" charset="0"/>
              </a:rPr>
              <a:t>emazie</a:t>
            </a:r>
            <a:endParaRPr lang="en-US" altLang="it-IT" sz="2400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27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394841" y="404664"/>
            <a:ext cx="8353623" cy="23083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it-IT" sz="2400" b="1" dirty="0" err="1">
                <a:solidFill>
                  <a:srgbClr val="FF0000"/>
                </a:solidFill>
                <a:latin typeface="Arial" pitchFamily="34" charset="0"/>
              </a:rPr>
              <a:t>stadio</a:t>
            </a:r>
            <a:r>
              <a:rPr lang="en-US" altLang="it-IT" sz="2400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it-IT" sz="2400" b="1" dirty="0" err="1">
                <a:solidFill>
                  <a:srgbClr val="FF0000"/>
                </a:solidFill>
                <a:latin typeface="Arial" pitchFamily="34" charset="0"/>
              </a:rPr>
              <a:t>della</a:t>
            </a:r>
            <a:r>
              <a:rPr lang="en-US" altLang="it-IT" sz="2400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it-IT" sz="2400" b="1" dirty="0" err="1">
                <a:solidFill>
                  <a:srgbClr val="FF0000"/>
                </a:solidFill>
                <a:latin typeface="Arial" pitchFamily="34" charset="0"/>
              </a:rPr>
              <a:t>epatizzazione</a:t>
            </a:r>
            <a:r>
              <a:rPr lang="en-US" altLang="it-IT" sz="2400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it-IT" sz="2400" b="1" dirty="0" err="1">
                <a:solidFill>
                  <a:srgbClr val="FF0000"/>
                </a:solidFill>
                <a:latin typeface="Arial" pitchFamily="34" charset="0"/>
              </a:rPr>
              <a:t>grigia</a:t>
            </a:r>
            <a:r>
              <a:rPr lang="en-US" altLang="it-IT" sz="2400" b="1" dirty="0" smtClean="0">
                <a:solidFill>
                  <a:prstClr val="black"/>
                </a:solidFill>
                <a:latin typeface="Arial" pitchFamily="34" charset="0"/>
              </a:rPr>
              <a:t>:</a:t>
            </a:r>
            <a:endParaRPr lang="en-US" altLang="it-IT" sz="2400" b="1" dirty="0">
              <a:solidFill>
                <a:prstClr val="black"/>
              </a:solidFill>
              <a:latin typeface="Arial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it-IT" sz="2400" dirty="0">
                <a:solidFill>
                  <a:prstClr val="black"/>
                </a:solidFill>
                <a:latin typeface="Arial" pitchFamily="34" charset="0"/>
              </a:rPr>
              <a:t>- </a:t>
            </a:r>
            <a:r>
              <a:rPr lang="en-US" altLang="it-IT" sz="2400" dirty="0" err="1">
                <a:solidFill>
                  <a:prstClr val="black"/>
                </a:solidFill>
                <a:latin typeface="Arial" pitchFamily="34" charset="0"/>
              </a:rPr>
              <a:t>l’area</a:t>
            </a:r>
            <a:r>
              <a:rPr lang="en-US" altLang="it-IT" sz="2400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en-US" altLang="it-IT" sz="2400" dirty="0" err="1">
                <a:solidFill>
                  <a:prstClr val="black"/>
                </a:solidFill>
                <a:latin typeface="Arial" pitchFamily="34" charset="0"/>
              </a:rPr>
              <a:t>interessata</a:t>
            </a:r>
            <a:r>
              <a:rPr lang="en-US" altLang="it-IT" sz="2400" dirty="0">
                <a:solidFill>
                  <a:prstClr val="black"/>
                </a:solidFill>
                <a:latin typeface="Arial" pitchFamily="34" charset="0"/>
              </a:rPr>
              <a:t> è di </a:t>
            </a:r>
            <a:r>
              <a:rPr lang="en-US" altLang="it-IT" sz="2400" dirty="0" err="1">
                <a:solidFill>
                  <a:prstClr val="black"/>
                </a:solidFill>
                <a:latin typeface="Arial" pitchFamily="34" charset="0"/>
              </a:rPr>
              <a:t>colore</a:t>
            </a:r>
            <a:r>
              <a:rPr lang="en-US" altLang="it-IT" sz="2400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en-US" altLang="it-IT" sz="2400" dirty="0" err="1">
                <a:solidFill>
                  <a:prstClr val="black"/>
                </a:solidFill>
                <a:latin typeface="Arial" pitchFamily="34" charset="0"/>
              </a:rPr>
              <a:t>grigio</a:t>
            </a:r>
            <a:endParaRPr lang="en-US" altLang="it-IT" sz="2400" dirty="0">
              <a:solidFill>
                <a:prstClr val="black"/>
              </a:solidFill>
              <a:latin typeface="Arial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it-IT" sz="2400" dirty="0">
                <a:solidFill>
                  <a:prstClr val="black"/>
                </a:solidFill>
                <a:latin typeface="Arial" pitchFamily="34" charset="0"/>
              </a:rPr>
              <a:t>- </a:t>
            </a:r>
            <a:r>
              <a:rPr lang="en-US" altLang="it-IT" sz="2400" dirty="0" err="1">
                <a:solidFill>
                  <a:prstClr val="black"/>
                </a:solidFill>
                <a:latin typeface="Arial" pitchFamily="34" charset="0"/>
              </a:rPr>
              <a:t>Influsso</a:t>
            </a:r>
            <a:r>
              <a:rPr lang="en-US" altLang="it-IT" sz="2400" dirty="0">
                <a:solidFill>
                  <a:prstClr val="black"/>
                </a:solidFill>
                <a:latin typeface="Arial" pitchFamily="34" charset="0"/>
              </a:rPr>
              <a:t> di </a:t>
            </a:r>
            <a:r>
              <a:rPr lang="en-US" altLang="it-IT" sz="2400" dirty="0" err="1">
                <a:solidFill>
                  <a:prstClr val="black"/>
                </a:solidFill>
                <a:latin typeface="Arial" pitchFamily="34" charset="0"/>
              </a:rPr>
              <a:t>granulociti</a:t>
            </a:r>
            <a:r>
              <a:rPr lang="en-US" altLang="it-IT" sz="2400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en-US" altLang="it-IT" sz="2400" dirty="0" err="1">
                <a:solidFill>
                  <a:prstClr val="black"/>
                </a:solidFill>
                <a:latin typeface="Arial" pitchFamily="34" charset="0"/>
              </a:rPr>
              <a:t>neutrofili</a:t>
            </a:r>
            <a:r>
              <a:rPr lang="en-US" altLang="it-IT" sz="2400" dirty="0">
                <a:solidFill>
                  <a:prstClr val="black"/>
                </a:solidFill>
                <a:latin typeface="Arial" pitchFamily="34" charset="0"/>
              </a:rPr>
              <a:t> (PMN) </a:t>
            </a:r>
            <a:r>
              <a:rPr lang="en-US" altLang="it-IT" sz="2400" dirty="0" err="1">
                <a:solidFill>
                  <a:prstClr val="black"/>
                </a:solidFill>
                <a:latin typeface="Arial" pitchFamily="34" charset="0"/>
              </a:rPr>
              <a:t>che</a:t>
            </a:r>
            <a:r>
              <a:rPr lang="en-US" altLang="it-IT" sz="2400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en-US" altLang="it-IT" sz="2400" dirty="0" err="1">
                <a:solidFill>
                  <a:prstClr val="black"/>
                </a:solidFill>
                <a:latin typeface="Arial" pitchFamily="34" charset="0"/>
              </a:rPr>
              <a:t>fagocitano</a:t>
            </a:r>
            <a:r>
              <a:rPr lang="en-US" altLang="it-IT" sz="2400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en-US" altLang="it-IT" sz="2400" dirty="0" err="1">
                <a:solidFill>
                  <a:prstClr val="black"/>
                </a:solidFill>
                <a:latin typeface="Arial" pitchFamily="34" charset="0"/>
              </a:rPr>
              <a:t>pneumococchi</a:t>
            </a:r>
            <a:r>
              <a:rPr lang="en-US" altLang="it-IT" sz="2400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en-US" altLang="it-IT" sz="2400" dirty="0" err="1">
                <a:solidFill>
                  <a:prstClr val="black"/>
                </a:solidFill>
                <a:latin typeface="Arial" pitchFamily="34" charset="0"/>
              </a:rPr>
              <a:t>ed</a:t>
            </a:r>
            <a:r>
              <a:rPr lang="en-US" altLang="it-IT" sz="2400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en-US" altLang="it-IT" sz="2400" dirty="0" err="1">
                <a:solidFill>
                  <a:prstClr val="black"/>
                </a:solidFill>
                <a:latin typeface="Arial" pitchFamily="34" charset="0"/>
              </a:rPr>
              <a:t>emazie</a:t>
            </a:r>
            <a:endParaRPr lang="en-US" altLang="it-IT" sz="2400" b="1" dirty="0">
              <a:solidFill>
                <a:prstClr val="black"/>
              </a:solidFill>
              <a:latin typeface="Arial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it-IT" sz="2400" dirty="0">
                <a:solidFill>
                  <a:prstClr val="black"/>
                </a:solidFill>
                <a:latin typeface="Arial" pitchFamily="34" charset="0"/>
              </a:rPr>
              <a:t>- </a:t>
            </a:r>
            <a:r>
              <a:rPr lang="en-US" altLang="it-IT" sz="2400" dirty="0" err="1">
                <a:solidFill>
                  <a:prstClr val="black"/>
                </a:solidFill>
                <a:latin typeface="Arial" pitchFamily="34" charset="0"/>
              </a:rPr>
              <a:t>l’interstizio</a:t>
            </a:r>
            <a:r>
              <a:rPr lang="en-US" altLang="it-IT" sz="2400" dirty="0">
                <a:solidFill>
                  <a:prstClr val="black"/>
                </a:solidFill>
                <a:latin typeface="Arial" pitchFamily="34" charset="0"/>
              </a:rPr>
              <a:t> non è </a:t>
            </a:r>
            <a:r>
              <a:rPr lang="en-US" altLang="it-IT" sz="2400" dirty="0" err="1">
                <a:solidFill>
                  <a:prstClr val="black"/>
                </a:solidFill>
                <a:latin typeface="Arial" pitchFamily="34" charset="0"/>
              </a:rPr>
              <a:t>più</a:t>
            </a:r>
            <a:r>
              <a:rPr lang="en-US" altLang="it-IT" sz="2400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en-US" altLang="it-IT" sz="2400" dirty="0" err="1" smtClean="0">
                <a:solidFill>
                  <a:prstClr val="black"/>
                </a:solidFill>
                <a:latin typeface="Arial" pitchFamily="34" charset="0"/>
              </a:rPr>
              <a:t>congesto</a:t>
            </a:r>
            <a:endParaRPr lang="en-US" altLang="it-IT" sz="240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31353" y="2959433"/>
            <a:ext cx="8317111" cy="36379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it-IT" sz="2400" b="1" dirty="0" err="1">
                <a:solidFill>
                  <a:srgbClr val="FF0000"/>
                </a:solidFill>
                <a:latin typeface="Arial" pitchFamily="34" charset="0"/>
              </a:rPr>
              <a:t>stadio</a:t>
            </a:r>
            <a:r>
              <a:rPr lang="en-US" altLang="it-IT" sz="2400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it-IT" sz="2400" b="1" dirty="0" err="1">
                <a:solidFill>
                  <a:srgbClr val="FF0000"/>
                </a:solidFill>
                <a:latin typeface="Arial" pitchFamily="34" charset="0"/>
              </a:rPr>
              <a:t>della</a:t>
            </a:r>
            <a:r>
              <a:rPr lang="en-US" altLang="it-IT" sz="2400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it-IT" sz="2400" b="1" dirty="0" err="1">
                <a:solidFill>
                  <a:srgbClr val="FF0000"/>
                </a:solidFill>
                <a:latin typeface="Arial" pitchFamily="34" charset="0"/>
              </a:rPr>
              <a:t>risoluzione</a:t>
            </a:r>
            <a:r>
              <a:rPr lang="en-US" altLang="it-IT" sz="2400" b="1" dirty="0" smtClean="0">
                <a:solidFill>
                  <a:srgbClr val="FF0000"/>
                </a:solidFill>
                <a:latin typeface="Arial" pitchFamily="34" charset="0"/>
              </a:rPr>
              <a:t>:</a:t>
            </a:r>
            <a:endParaRPr lang="en-US" altLang="it-IT" sz="2400" b="1" dirty="0">
              <a:solidFill>
                <a:prstClr val="black"/>
              </a:solidFill>
              <a:latin typeface="Arial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it-IT" sz="2400" dirty="0">
                <a:solidFill>
                  <a:prstClr val="black"/>
                </a:solidFill>
                <a:latin typeface="Arial" pitchFamily="34" charset="0"/>
              </a:rPr>
              <a:t>- </a:t>
            </a:r>
            <a:r>
              <a:rPr lang="en-US" altLang="it-IT" sz="2400" dirty="0" err="1">
                <a:solidFill>
                  <a:prstClr val="black"/>
                </a:solidFill>
                <a:latin typeface="Arial" pitchFamily="34" charset="0"/>
              </a:rPr>
              <a:t>consistenza</a:t>
            </a:r>
            <a:r>
              <a:rPr lang="en-US" altLang="it-IT" sz="2400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en-US" altLang="it-IT" sz="2400" dirty="0" err="1">
                <a:solidFill>
                  <a:prstClr val="black"/>
                </a:solidFill>
                <a:latin typeface="Arial" pitchFamily="34" charset="0"/>
              </a:rPr>
              <a:t>molle</a:t>
            </a:r>
            <a:endParaRPr lang="en-US" altLang="it-IT" sz="2400" dirty="0">
              <a:solidFill>
                <a:prstClr val="black"/>
              </a:solidFill>
              <a:latin typeface="Arial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it-IT" sz="2400" dirty="0">
                <a:solidFill>
                  <a:prstClr val="black"/>
                </a:solidFill>
                <a:latin typeface="Arial" pitchFamily="34" charset="0"/>
              </a:rPr>
              <a:t>- </a:t>
            </a:r>
            <a:r>
              <a:rPr lang="en-US" altLang="it-IT" sz="2400" dirty="0" err="1">
                <a:solidFill>
                  <a:prstClr val="black"/>
                </a:solidFill>
                <a:latin typeface="Arial" pitchFamily="34" charset="0"/>
              </a:rPr>
              <a:t>colliquazione</a:t>
            </a:r>
            <a:r>
              <a:rPr lang="en-US" altLang="it-IT" sz="2400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en-US" altLang="it-IT" sz="2400" dirty="0" err="1">
                <a:solidFill>
                  <a:prstClr val="black"/>
                </a:solidFill>
                <a:latin typeface="Arial" pitchFamily="34" charset="0"/>
              </a:rPr>
              <a:t>della</a:t>
            </a:r>
            <a:r>
              <a:rPr lang="en-US" altLang="it-IT" sz="2400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en-US" altLang="it-IT" sz="2400" dirty="0" err="1">
                <a:solidFill>
                  <a:prstClr val="black"/>
                </a:solidFill>
                <a:latin typeface="Arial" pitchFamily="34" charset="0"/>
              </a:rPr>
              <a:t>fibrina</a:t>
            </a:r>
            <a:endParaRPr lang="en-US" altLang="it-IT" sz="2400" dirty="0">
              <a:solidFill>
                <a:prstClr val="black"/>
              </a:solidFill>
              <a:latin typeface="Arial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it-IT" sz="2400" dirty="0">
                <a:solidFill>
                  <a:prstClr val="black"/>
                </a:solidFill>
                <a:latin typeface="Arial" pitchFamily="34" charset="0"/>
              </a:rPr>
              <a:t>- </a:t>
            </a:r>
            <a:r>
              <a:rPr lang="en-US" altLang="it-IT" sz="2400" dirty="0" err="1">
                <a:solidFill>
                  <a:prstClr val="black"/>
                </a:solidFill>
                <a:latin typeface="Arial" pitchFamily="34" charset="0"/>
              </a:rPr>
              <a:t>lisi</a:t>
            </a:r>
            <a:r>
              <a:rPr lang="en-US" altLang="it-IT" sz="2400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en-US" altLang="it-IT" sz="2400" dirty="0" err="1">
                <a:solidFill>
                  <a:prstClr val="black"/>
                </a:solidFill>
                <a:latin typeface="Arial" pitchFamily="34" charset="0"/>
              </a:rPr>
              <a:t>dei</a:t>
            </a:r>
            <a:r>
              <a:rPr lang="en-US" altLang="it-IT" sz="2400" dirty="0">
                <a:solidFill>
                  <a:prstClr val="black"/>
                </a:solidFill>
                <a:latin typeface="Arial" pitchFamily="34" charset="0"/>
              </a:rPr>
              <a:t> PMN (</a:t>
            </a:r>
            <a:r>
              <a:rPr lang="en-US" altLang="it-IT" sz="2400" dirty="0" err="1">
                <a:solidFill>
                  <a:prstClr val="black"/>
                </a:solidFill>
                <a:latin typeface="Arial" pitchFamily="34" charset="0"/>
              </a:rPr>
              <a:t>liberazione</a:t>
            </a:r>
            <a:r>
              <a:rPr lang="en-US" altLang="it-IT" sz="2400" dirty="0">
                <a:solidFill>
                  <a:prstClr val="black"/>
                </a:solidFill>
                <a:latin typeface="Arial" pitchFamily="34" charset="0"/>
              </a:rPr>
              <a:t> di </a:t>
            </a:r>
            <a:r>
              <a:rPr lang="en-US" altLang="it-IT" sz="2400" dirty="0" err="1">
                <a:solidFill>
                  <a:prstClr val="black"/>
                </a:solidFill>
                <a:latin typeface="Arial" pitchFamily="34" charset="0"/>
              </a:rPr>
              <a:t>enzimi</a:t>
            </a:r>
            <a:r>
              <a:rPr lang="en-US" altLang="it-IT" sz="2400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en-US" altLang="it-IT" sz="2400" dirty="0" err="1">
                <a:solidFill>
                  <a:prstClr val="black"/>
                </a:solidFill>
                <a:latin typeface="Arial" pitchFamily="34" charset="0"/>
              </a:rPr>
              <a:t>proteolitici</a:t>
            </a:r>
            <a:r>
              <a:rPr lang="en-US" altLang="it-IT" sz="2400" dirty="0">
                <a:solidFill>
                  <a:prstClr val="black"/>
                </a:solidFill>
                <a:latin typeface="Arial" pitchFamily="34" charset="0"/>
              </a:rPr>
              <a:t>)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it-IT" sz="2400" dirty="0">
                <a:solidFill>
                  <a:prstClr val="black"/>
                </a:solidFill>
                <a:latin typeface="Arial" pitchFamily="34" charset="0"/>
              </a:rPr>
              <a:t>- </a:t>
            </a:r>
            <a:r>
              <a:rPr lang="en-US" altLang="it-IT" sz="2400" dirty="0" err="1">
                <a:solidFill>
                  <a:prstClr val="black"/>
                </a:solidFill>
                <a:latin typeface="Arial" pitchFamily="34" charset="0"/>
              </a:rPr>
              <a:t>prevalenza</a:t>
            </a:r>
            <a:r>
              <a:rPr lang="en-US" altLang="it-IT" sz="2400" dirty="0">
                <a:solidFill>
                  <a:prstClr val="black"/>
                </a:solidFill>
                <a:latin typeface="Arial" pitchFamily="34" charset="0"/>
              </a:rPr>
              <a:t> di </a:t>
            </a:r>
            <a:r>
              <a:rPr lang="en-US" altLang="it-IT" sz="2400" dirty="0" err="1">
                <a:solidFill>
                  <a:prstClr val="black"/>
                </a:solidFill>
                <a:latin typeface="Arial" pitchFamily="34" charset="0"/>
              </a:rPr>
              <a:t>macrofagi</a:t>
            </a:r>
            <a:r>
              <a:rPr lang="en-US" altLang="it-IT" sz="2400" dirty="0">
                <a:solidFill>
                  <a:prstClr val="black"/>
                </a:solidFill>
                <a:latin typeface="Arial" pitchFamily="34" charset="0"/>
              </a:rPr>
              <a:t> (</a:t>
            </a:r>
            <a:r>
              <a:rPr lang="en-US" altLang="it-IT" sz="2400" dirty="0" err="1">
                <a:solidFill>
                  <a:prstClr val="black"/>
                </a:solidFill>
                <a:latin typeface="Arial" pitchFamily="34" charset="0"/>
              </a:rPr>
              <a:t>rimozione</a:t>
            </a:r>
            <a:r>
              <a:rPr lang="en-US" altLang="it-IT" sz="2400" dirty="0">
                <a:solidFill>
                  <a:prstClr val="black"/>
                </a:solidFill>
                <a:latin typeface="Arial" pitchFamily="34" charset="0"/>
              </a:rPr>
              <a:t> del </a:t>
            </a:r>
            <a:r>
              <a:rPr lang="en-US" altLang="it-IT" sz="2400" dirty="0" err="1">
                <a:solidFill>
                  <a:prstClr val="black"/>
                </a:solidFill>
                <a:latin typeface="Arial" pitchFamily="34" charset="0"/>
              </a:rPr>
              <a:t>materiale</a:t>
            </a:r>
            <a:r>
              <a:rPr lang="en-US" altLang="it-IT" sz="2400" dirty="0">
                <a:solidFill>
                  <a:prstClr val="black"/>
                </a:solidFill>
                <a:latin typeface="Arial" pitchFamily="34" charset="0"/>
              </a:rPr>
              <a:t> 	</a:t>
            </a:r>
            <a:r>
              <a:rPr lang="en-US" altLang="it-IT" sz="2400" dirty="0" err="1">
                <a:solidFill>
                  <a:prstClr val="black"/>
                </a:solidFill>
                <a:latin typeface="Arial" pitchFamily="34" charset="0"/>
              </a:rPr>
              <a:t>accumulato</a:t>
            </a:r>
            <a:r>
              <a:rPr lang="en-US" altLang="it-IT" sz="2400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en-US" altLang="it-IT" sz="2400" dirty="0" err="1">
                <a:solidFill>
                  <a:prstClr val="black"/>
                </a:solidFill>
                <a:latin typeface="Arial" pitchFamily="34" charset="0"/>
              </a:rPr>
              <a:t>negli</a:t>
            </a:r>
            <a:r>
              <a:rPr lang="en-US" altLang="it-IT" sz="2400" dirty="0">
                <a:solidFill>
                  <a:prstClr val="black"/>
                </a:solidFill>
                <a:latin typeface="Arial" pitchFamily="34" charset="0"/>
              </a:rPr>
              <a:t> alveoli</a:t>
            </a:r>
            <a:r>
              <a:rPr lang="en-US" altLang="it-IT" sz="2400" dirty="0" smtClean="0">
                <a:solidFill>
                  <a:prstClr val="black"/>
                </a:solidFill>
                <a:latin typeface="Arial" pitchFamily="34" charset="0"/>
              </a:rPr>
              <a:t>)</a:t>
            </a:r>
            <a:endParaRPr lang="en-US" altLang="it-IT" sz="2400" b="1" dirty="0">
              <a:solidFill>
                <a:prstClr val="black"/>
              </a:solidFill>
              <a:latin typeface="Arial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it-IT" sz="2400" b="1" dirty="0" err="1">
                <a:solidFill>
                  <a:srgbClr val="FF0000"/>
                </a:solidFill>
                <a:latin typeface="Arial" pitchFamily="34" charset="0"/>
              </a:rPr>
              <a:t>Riprende</a:t>
            </a:r>
            <a:r>
              <a:rPr lang="en-US" altLang="it-IT" sz="2400" b="1" dirty="0">
                <a:solidFill>
                  <a:srgbClr val="FF0000"/>
                </a:solidFill>
                <a:latin typeface="Arial" pitchFamily="34" charset="0"/>
              </a:rPr>
              <a:t> la </a:t>
            </a:r>
            <a:r>
              <a:rPr lang="en-US" altLang="it-IT" sz="2400" b="1" dirty="0" err="1">
                <a:solidFill>
                  <a:srgbClr val="FF0000"/>
                </a:solidFill>
                <a:latin typeface="Arial" pitchFamily="34" charset="0"/>
              </a:rPr>
              <a:t>microcircolazione</a:t>
            </a:r>
            <a:r>
              <a:rPr lang="en-US" altLang="it-IT" sz="2400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it-IT" sz="2400" b="1" dirty="0" err="1">
                <a:solidFill>
                  <a:srgbClr val="FF0000"/>
                </a:solidFill>
                <a:latin typeface="Arial" pitchFamily="34" charset="0"/>
              </a:rPr>
              <a:t>dei</a:t>
            </a:r>
            <a:r>
              <a:rPr lang="en-US" altLang="it-IT" sz="2400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it-IT" sz="2400" b="1" dirty="0" err="1">
                <a:solidFill>
                  <a:srgbClr val="FF0000"/>
                </a:solidFill>
                <a:latin typeface="Arial" pitchFamily="34" charset="0"/>
              </a:rPr>
              <a:t>setti</a:t>
            </a:r>
            <a:endParaRPr lang="en-US" altLang="it-IT" sz="2400" b="1" dirty="0">
              <a:solidFill>
                <a:srgbClr val="FF0000"/>
              </a:solidFill>
              <a:latin typeface="Arial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it-IT" sz="2400" b="1" dirty="0" err="1">
                <a:solidFill>
                  <a:srgbClr val="FF0000"/>
                </a:solidFill>
                <a:latin typeface="Arial" pitchFamily="34" charset="0"/>
              </a:rPr>
              <a:t>Ritorna</a:t>
            </a:r>
            <a:r>
              <a:rPr lang="en-US" altLang="it-IT" sz="2400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it-IT" sz="2400" b="1" dirty="0" err="1">
                <a:solidFill>
                  <a:srgbClr val="FF0000"/>
                </a:solidFill>
                <a:latin typeface="Arial" pitchFamily="34" charset="0"/>
              </a:rPr>
              <a:t>l’aria</a:t>
            </a:r>
            <a:r>
              <a:rPr lang="en-US" altLang="it-IT" sz="2400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it-IT" sz="2400" b="1" dirty="0" err="1">
                <a:solidFill>
                  <a:srgbClr val="FF0000"/>
                </a:solidFill>
                <a:latin typeface="Arial" pitchFamily="34" charset="0"/>
              </a:rPr>
              <a:t>negli</a:t>
            </a:r>
            <a:r>
              <a:rPr lang="en-US" altLang="it-IT" sz="2400" b="1" dirty="0">
                <a:solidFill>
                  <a:srgbClr val="FF0000"/>
                </a:solidFill>
                <a:latin typeface="Arial" pitchFamily="34" charset="0"/>
              </a:rPr>
              <a:t> alveoli</a:t>
            </a:r>
          </a:p>
        </p:txBody>
      </p:sp>
    </p:spTree>
    <p:extLst>
      <p:ext uri="{BB962C8B-B14F-4D97-AF65-F5344CB8AC3E}">
        <p14:creationId xmlns:p14="http://schemas.microsoft.com/office/powerpoint/2010/main" val="10039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48" y="1548010"/>
            <a:ext cx="8244408" cy="252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915816" y="116632"/>
            <a:ext cx="32800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Bronchite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acuta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449796" y="4180344"/>
            <a:ext cx="8244408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40000"/>
              </a:lnSpc>
              <a:spcBef>
                <a:spcPct val="0"/>
              </a:spcBef>
            </a:pPr>
            <a:r>
              <a:rPr lang="it-IT" altLang="it-IT" sz="2400" b="1" dirty="0" smtClean="0">
                <a:solidFill>
                  <a:srgbClr val="FF0000"/>
                </a:solidFill>
                <a:latin typeface="Arial" pitchFamily="34" charset="0"/>
              </a:rPr>
              <a:t>Bronchiolite</a:t>
            </a:r>
            <a:r>
              <a:rPr lang="it-IT" altLang="it-IT" sz="2400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it-IT" altLang="it-IT" sz="2400" dirty="0">
                <a:solidFill>
                  <a:prstClr val="black"/>
                </a:solidFill>
                <a:latin typeface="Arial" pitchFamily="34" charset="0"/>
              </a:rPr>
              <a:t>è un patologia prevalentemente infantile ed </a:t>
            </a:r>
            <a:r>
              <a:rPr lang="it-IT" altLang="it-IT" sz="2400" dirty="0" smtClean="0">
                <a:solidFill>
                  <a:prstClr val="black"/>
                </a:solidFill>
                <a:latin typeface="Arial" pitchFamily="34" charset="0"/>
              </a:rPr>
              <a:t>è </a:t>
            </a:r>
            <a:r>
              <a:rPr lang="it-IT" altLang="it-IT" sz="2400" dirty="0">
                <a:solidFill>
                  <a:prstClr val="black"/>
                </a:solidFill>
                <a:latin typeface="Arial" pitchFamily="34" charset="0"/>
              </a:rPr>
              <a:t>causata soprattutto da </a:t>
            </a:r>
            <a:r>
              <a:rPr lang="it-IT" altLang="it-IT" sz="2400" b="1" u="sng" dirty="0">
                <a:solidFill>
                  <a:prstClr val="black"/>
                </a:solidFill>
                <a:latin typeface="Arial" pitchFamily="34" charset="0"/>
              </a:rPr>
              <a:t>virus respiratorio sinciziale</a:t>
            </a:r>
            <a:r>
              <a:rPr lang="it-IT" altLang="it-IT" sz="2400" dirty="0">
                <a:solidFill>
                  <a:prstClr val="black"/>
                </a:solidFill>
                <a:latin typeface="Arial" pitchFamily="34" charset="0"/>
              </a:rPr>
              <a:t>, </a:t>
            </a:r>
            <a:r>
              <a:rPr lang="it-IT" altLang="it-IT" sz="2400" dirty="0" smtClean="0">
                <a:solidFill>
                  <a:prstClr val="black"/>
                </a:solidFill>
                <a:latin typeface="Arial" pitchFamily="34" charset="0"/>
              </a:rPr>
              <a:t>virus parainfluenzali</a:t>
            </a:r>
            <a:r>
              <a:rPr lang="it-IT" altLang="it-IT" sz="2400" dirty="0">
                <a:solidFill>
                  <a:prstClr val="black"/>
                </a:solidFill>
                <a:latin typeface="Arial" pitchFamily="34" charset="0"/>
              </a:rPr>
              <a:t>, virus dell’influenza o adenovirus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755576" y="725795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Sindrome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autolimitantesi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caratterizzata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tosse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acuta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con o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senza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espettorazione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senza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segni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polmonite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62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 smtClean="0"/>
              <a:t>HAP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it-IT" dirty="0" err="1" smtClean="0"/>
              <a:t>Polmonite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che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insorge</a:t>
            </a:r>
            <a:r>
              <a:rPr lang="en-US" altLang="it-IT" dirty="0" smtClean="0"/>
              <a:t> ≥48 h </a:t>
            </a:r>
            <a:r>
              <a:rPr lang="en-US" altLang="it-IT" dirty="0" err="1" smtClean="0"/>
              <a:t>ricovero</a:t>
            </a:r>
            <a:endParaRPr lang="en-US" altLang="it-IT" dirty="0" smtClean="0"/>
          </a:p>
          <a:p>
            <a:pPr eaLnBrk="1" hangingPunct="1"/>
            <a:r>
              <a:rPr lang="en-US" altLang="it-IT" dirty="0" err="1" smtClean="0"/>
              <a:t>Infezione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che</a:t>
            </a:r>
            <a:r>
              <a:rPr lang="en-US" altLang="it-IT" dirty="0" smtClean="0"/>
              <a:t> non era in </a:t>
            </a:r>
            <a:r>
              <a:rPr lang="en-US" altLang="it-IT" dirty="0" err="1" smtClean="0"/>
              <a:t>incubazione</a:t>
            </a:r>
            <a:r>
              <a:rPr lang="en-US" altLang="it-IT" dirty="0" smtClean="0"/>
              <a:t> prima del </a:t>
            </a:r>
            <a:r>
              <a:rPr lang="en-US" altLang="it-IT" dirty="0" err="1" smtClean="0"/>
              <a:t>ricovero</a:t>
            </a:r>
            <a:r>
              <a:rPr lang="en-US" altLang="it-IT" dirty="0" smtClean="0"/>
              <a:t> </a:t>
            </a:r>
          </a:p>
          <a:p>
            <a:pPr eaLnBrk="1" hangingPunct="1">
              <a:buFontTx/>
              <a:buNone/>
            </a:pPr>
            <a:endParaRPr lang="en-US" altLang="it-IT" dirty="0" smtClean="0"/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1066800" y="6096000"/>
            <a:ext cx="6629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>
              <a:latin typeface="Tahoma" pitchFamily="34" charset="0"/>
            </a:endParaRP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1219200" y="5867400"/>
            <a:ext cx="6553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it-IT" sz="2400">
                <a:latin typeface="Tahoma" pitchFamily="34" charset="0"/>
              </a:rPr>
              <a:t>Am J Respir Crit Care Med 153:1711-25, 1995</a:t>
            </a:r>
          </a:p>
        </p:txBody>
      </p:sp>
    </p:spTree>
    <p:extLst>
      <p:ext uri="{BB962C8B-B14F-4D97-AF65-F5344CB8AC3E}">
        <p14:creationId xmlns:p14="http://schemas.microsoft.com/office/powerpoint/2010/main" val="27706943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 dirty="0" smtClean="0"/>
              <a:t>HAP - </a:t>
            </a:r>
            <a:r>
              <a:rPr lang="en-US" altLang="it-IT" dirty="0" err="1" smtClean="0"/>
              <a:t>Epidemiologia</a:t>
            </a:r>
            <a:endParaRPr lang="en-US" altLang="it-IT" dirty="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it-IT" dirty="0" smtClean="0"/>
              <a:t>5-10 </a:t>
            </a:r>
            <a:r>
              <a:rPr lang="en-US" altLang="it-IT" dirty="0" err="1" smtClean="0"/>
              <a:t>casi</a:t>
            </a:r>
            <a:r>
              <a:rPr lang="en-US" altLang="it-IT" dirty="0" smtClean="0"/>
              <a:t>/ 1.000 </a:t>
            </a:r>
            <a:r>
              <a:rPr lang="en-US" altLang="it-IT" dirty="0" err="1" smtClean="0"/>
              <a:t>ricoveri</a:t>
            </a:r>
            <a:endParaRPr lang="en-US" altLang="it-IT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it-IT" dirty="0" err="1" smtClean="0"/>
              <a:t>Incidenza</a:t>
            </a:r>
            <a:r>
              <a:rPr lang="en-US" altLang="it-IT" dirty="0" smtClean="0"/>
              <a:t> molto </a:t>
            </a:r>
            <a:r>
              <a:rPr lang="en-US" altLang="it-IT" dirty="0" err="1" smtClean="0"/>
              <a:t>più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elevata</a:t>
            </a:r>
            <a:r>
              <a:rPr lang="en-US" altLang="it-IT" dirty="0" smtClean="0"/>
              <a:t> se </a:t>
            </a:r>
            <a:r>
              <a:rPr lang="en-US" altLang="it-IT" u="sng" dirty="0" err="1" smtClean="0"/>
              <a:t>ventilazione</a:t>
            </a:r>
            <a:r>
              <a:rPr lang="en-US" altLang="it-IT" u="sng" dirty="0" smtClean="0"/>
              <a:t> </a:t>
            </a:r>
            <a:r>
              <a:rPr lang="en-US" altLang="it-IT" u="sng" dirty="0" err="1" smtClean="0"/>
              <a:t>meccanica</a:t>
            </a:r>
            <a:r>
              <a:rPr lang="en-US" altLang="it-IT" u="sng" dirty="0" smtClean="0"/>
              <a:t> </a:t>
            </a:r>
            <a:r>
              <a:rPr lang="en-US" altLang="it-IT" dirty="0" smtClean="0"/>
              <a:t>(</a:t>
            </a:r>
            <a:r>
              <a:rPr lang="en-US" altLang="it-IT" dirty="0" err="1" smtClean="0"/>
              <a:t>rischio</a:t>
            </a:r>
            <a:r>
              <a:rPr lang="en-US" altLang="it-IT" dirty="0" smtClean="0"/>
              <a:t> 6-20 volte </a:t>
            </a:r>
            <a:r>
              <a:rPr lang="en-US" altLang="it-IT" dirty="0" err="1" smtClean="0"/>
              <a:t>più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elevato</a:t>
            </a:r>
            <a:r>
              <a:rPr lang="en-US" altLang="it-IT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it-IT" dirty="0" err="1" smtClean="0"/>
              <a:t>Seconda</a:t>
            </a:r>
            <a:r>
              <a:rPr lang="en-US" altLang="it-IT" dirty="0" smtClean="0"/>
              <a:t> causa </a:t>
            </a:r>
            <a:r>
              <a:rPr lang="en-US" altLang="it-IT" dirty="0" err="1" smtClean="0"/>
              <a:t>più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frequene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delle</a:t>
            </a:r>
            <a:r>
              <a:rPr lang="en-US" altLang="it-IT" dirty="0" smtClean="0"/>
              <a:t> infezioni </a:t>
            </a:r>
            <a:r>
              <a:rPr lang="en-US" altLang="it-IT" dirty="0" err="1" smtClean="0"/>
              <a:t>nosocomiali</a:t>
            </a:r>
            <a:endParaRPr lang="en-US" altLang="it-IT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it-IT" dirty="0" smtClean="0"/>
              <a:t>Prima </a:t>
            </a:r>
            <a:r>
              <a:rPr lang="en-US" altLang="it-IT" dirty="0" err="1" smtClean="0"/>
              <a:t>infezione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nosocomiale</a:t>
            </a:r>
            <a:r>
              <a:rPr lang="en-US" altLang="it-IT" dirty="0" smtClean="0"/>
              <a:t> per </a:t>
            </a:r>
            <a:r>
              <a:rPr lang="en-US" altLang="it-IT" dirty="0" err="1" smtClean="0"/>
              <a:t>Mortalità</a:t>
            </a:r>
            <a:r>
              <a:rPr lang="en-US" altLang="it-IT" dirty="0" smtClean="0"/>
              <a:t> e </a:t>
            </a:r>
            <a:r>
              <a:rPr lang="en-US" altLang="it-IT" dirty="0" err="1" smtClean="0"/>
              <a:t>Morbidità</a:t>
            </a:r>
            <a:endParaRPr lang="en-US" altLang="it-IT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it-IT" dirty="0" err="1" smtClean="0"/>
              <a:t>Mortalità</a:t>
            </a:r>
            <a:r>
              <a:rPr lang="en-US" altLang="it-IT" dirty="0" smtClean="0"/>
              <a:t> di circa 70%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it-IT" dirty="0" err="1" smtClean="0"/>
              <a:t>Aumento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giorni</a:t>
            </a:r>
            <a:r>
              <a:rPr lang="en-US" altLang="it-IT" dirty="0" smtClean="0"/>
              <a:t> di </a:t>
            </a:r>
            <a:r>
              <a:rPr lang="en-US" altLang="it-IT" dirty="0" err="1" smtClean="0"/>
              <a:t>degenza</a:t>
            </a:r>
            <a:r>
              <a:rPr lang="en-US" altLang="it-IT" dirty="0" smtClean="0"/>
              <a:t> di 7-9 gg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1905000" y="6096000"/>
            <a:ext cx="48291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2400">
                <a:latin typeface="Tahoma" pitchFamily="34" charset="0"/>
              </a:rPr>
              <a:t>Am J Respir Crit Care Med 153:1711-25, 1995</a:t>
            </a:r>
          </a:p>
        </p:txBody>
      </p:sp>
    </p:spTree>
    <p:extLst>
      <p:ext uri="{BB962C8B-B14F-4D97-AF65-F5344CB8AC3E}">
        <p14:creationId xmlns:p14="http://schemas.microsoft.com/office/powerpoint/2010/main" val="26472453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" r="2532" b="2873"/>
          <a:stretch/>
        </p:blipFill>
        <p:spPr bwMode="auto">
          <a:xfrm>
            <a:off x="107504" y="629399"/>
            <a:ext cx="9067003" cy="611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4932040" y="6274356"/>
            <a:ext cx="1084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PAG 3325</a:t>
            </a:r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971600" y="44624"/>
            <a:ext cx="7145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VAP, Ventilator Assisted Pneumonia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32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593272"/>
            <a:ext cx="6768751" cy="6199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888958" y="101642"/>
            <a:ext cx="73484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Fattori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riducono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rischio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VAP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32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0" y="193675"/>
            <a:ext cx="91440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2200">
                <a:solidFill>
                  <a:srgbClr val="000066"/>
                </a:solidFill>
                <a:latin typeface="Arial" pitchFamily="34" charset="0"/>
              </a:rPr>
              <a:t>Most common pathogens implicated in lower respiratory tract syndromes</a:t>
            </a:r>
          </a:p>
        </p:txBody>
      </p:sp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4284663" y="6446838"/>
            <a:ext cx="47117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>
                <a:solidFill>
                  <a:prstClr val="black"/>
                </a:solidFill>
                <a:latin typeface="Arial" pitchFamily="34" charset="0"/>
              </a:rPr>
              <a:t>Modified, Carroll K.C., </a:t>
            </a:r>
            <a:r>
              <a:rPr lang="en-US" altLang="it-IT" sz="1800" i="1">
                <a:solidFill>
                  <a:prstClr val="black"/>
                </a:solidFill>
                <a:latin typeface="Arial" pitchFamily="34" charset="0"/>
              </a:rPr>
              <a:t>J Clin Microbiol</a:t>
            </a:r>
            <a:r>
              <a:rPr lang="en-US" altLang="it-IT" sz="1800">
                <a:solidFill>
                  <a:prstClr val="black"/>
                </a:solidFill>
                <a:latin typeface="Arial" pitchFamily="34" charset="0"/>
              </a:rPr>
              <a:t>, 2022</a:t>
            </a:r>
          </a:p>
        </p:txBody>
      </p:sp>
      <p:sp>
        <p:nvSpPr>
          <p:cNvPr id="27652" name="Text Box 7"/>
          <p:cNvSpPr txBox="1">
            <a:spLocks noChangeArrowheads="1"/>
          </p:cNvSpPr>
          <p:nvPr/>
        </p:nvSpPr>
        <p:spPr bwMode="auto">
          <a:xfrm>
            <a:off x="92075" y="1304925"/>
            <a:ext cx="3597275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700">
                <a:solidFill>
                  <a:srgbClr val="0000FF"/>
                </a:solidFill>
                <a:latin typeface="Arial" pitchFamily="34" charset="0"/>
              </a:rPr>
              <a:t>Acute bronchitis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700">
                <a:solidFill>
                  <a:prstClr val="black"/>
                </a:solidFill>
                <a:latin typeface="Arial" pitchFamily="34" charset="0"/>
              </a:rPr>
              <a:t>	Respiratory viruses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700">
                <a:solidFill>
                  <a:prstClr val="black"/>
                </a:solidFill>
                <a:latin typeface="Arial" pitchFamily="34" charset="0"/>
              </a:rPr>
              <a:t>	</a:t>
            </a:r>
            <a:r>
              <a:rPr lang="en-US" altLang="it-IT" sz="1700" i="1">
                <a:solidFill>
                  <a:prstClr val="black"/>
                </a:solidFill>
                <a:latin typeface="Arial" pitchFamily="34" charset="0"/>
              </a:rPr>
              <a:t>Bordetella pertussis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700" i="1">
                <a:solidFill>
                  <a:prstClr val="black"/>
                </a:solidFill>
                <a:latin typeface="Arial" pitchFamily="34" charset="0"/>
              </a:rPr>
              <a:t>	Mycoplasma pneumoniae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700" i="1">
                <a:solidFill>
                  <a:prstClr val="black"/>
                </a:solidFill>
                <a:latin typeface="Arial" pitchFamily="34" charset="0"/>
              </a:rPr>
              <a:t>	Chlamydia pneumoniae</a:t>
            </a:r>
          </a:p>
        </p:txBody>
      </p:sp>
      <p:sp>
        <p:nvSpPr>
          <p:cNvPr id="27653" name="Text Box 8"/>
          <p:cNvSpPr txBox="1">
            <a:spLocks noChangeArrowheads="1"/>
          </p:cNvSpPr>
          <p:nvPr/>
        </p:nvSpPr>
        <p:spPr bwMode="auto">
          <a:xfrm>
            <a:off x="92075" y="2817813"/>
            <a:ext cx="3849688" cy="401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700">
                <a:solidFill>
                  <a:srgbClr val="0000FF"/>
                </a:solidFill>
                <a:latin typeface="Arial" pitchFamily="34" charset="0"/>
              </a:rPr>
              <a:t>Communty-acquired pneumonia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700">
                <a:solidFill>
                  <a:prstClr val="black"/>
                </a:solidFill>
                <a:latin typeface="Arial" pitchFamily="34" charset="0"/>
              </a:rPr>
              <a:t>	</a:t>
            </a:r>
            <a:r>
              <a:rPr lang="en-US" altLang="it-IT" sz="1700" i="1">
                <a:solidFill>
                  <a:prstClr val="black"/>
                </a:solidFill>
                <a:latin typeface="Arial" pitchFamily="34" charset="0"/>
              </a:rPr>
              <a:t>Streptococcus pneumoniae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700" i="1">
                <a:solidFill>
                  <a:prstClr val="black"/>
                </a:solidFill>
                <a:latin typeface="Arial" pitchFamily="34" charset="0"/>
              </a:rPr>
              <a:t>	Haemophilus influenzae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700" i="1">
                <a:solidFill>
                  <a:prstClr val="black"/>
                </a:solidFill>
                <a:latin typeface="Arial" pitchFamily="34" charset="0"/>
              </a:rPr>
              <a:t>	Legionella</a:t>
            </a:r>
            <a:r>
              <a:rPr lang="en-US" altLang="it-IT" sz="1700">
                <a:solidFill>
                  <a:prstClr val="black"/>
                </a:solidFill>
                <a:latin typeface="Arial" pitchFamily="34" charset="0"/>
              </a:rPr>
              <a:t> spp.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700">
                <a:solidFill>
                  <a:prstClr val="black"/>
                </a:solidFill>
                <a:latin typeface="Arial" pitchFamily="34" charset="0"/>
              </a:rPr>
              <a:t>	</a:t>
            </a:r>
            <a:r>
              <a:rPr lang="en-US" altLang="it-IT" sz="1700" i="1">
                <a:solidFill>
                  <a:prstClr val="black"/>
                </a:solidFill>
                <a:latin typeface="Arial" pitchFamily="34" charset="0"/>
              </a:rPr>
              <a:t>Mycoplama pneumoniae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700" i="1">
                <a:solidFill>
                  <a:prstClr val="black"/>
                </a:solidFill>
                <a:latin typeface="Arial" pitchFamily="34" charset="0"/>
              </a:rPr>
              <a:t>	Klebsiella</a:t>
            </a:r>
            <a:r>
              <a:rPr lang="en-US" altLang="it-IT" sz="1700">
                <a:solidFill>
                  <a:prstClr val="black"/>
                </a:solidFill>
                <a:latin typeface="Arial" pitchFamily="34" charset="0"/>
              </a:rPr>
              <a:t> spp.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700">
                <a:solidFill>
                  <a:prstClr val="black"/>
                </a:solidFill>
                <a:latin typeface="Arial" pitchFamily="34" charset="0"/>
              </a:rPr>
              <a:t>	Enteric gram-negative bacilli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700">
                <a:solidFill>
                  <a:prstClr val="black"/>
                </a:solidFill>
                <a:latin typeface="Arial" pitchFamily="34" charset="0"/>
              </a:rPr>
              <a:t>	</a:t>
            </a:r>
            <a:r>
              <a:rPr lang="en-US" altLang="it-IT" sz="1700" i="1">
                <a:solidFill>
                  <a:prstClr val="black"/>
                </a:solidFill>
                <a:latin typeface="Arial" pitchFamily="34" charset="0"/>
              </a:rPr>
              <a:t>Staphylococcus aureus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700">
                <a:solidFill>
                  <a:prstClr val="black"/>
                </a:solidFill>
                <a:latin typeface="Arial" pitchFamily="34" charset="0"/>
              </a:rPr>
              <a:t>	Chlamydia spp.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700">
                <a:solidFill>
                  <a:prstClr val="black"/>
                </a:solidFill>
                <a:latin typeface="Arial" pitchFamily="34" charset="0"/>
              </a:rPr>
              <a:t>	Influenza virus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700">
                <a:solidFill>
                  <a:prstClr val="black"/>
                </a:solidFill>
                <a:latin typeface="Arial" pitchFamily="34" charset="0"/>
              </a:rPr>
              <a:t>	Hantavirus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700">
                <a:solidFill>
                  <a:prstClr val="black"/>
                </a:solidFill>
                <a:latin typeface="Arial" pitchFamily="34" charset="0"/>
              </a:rPr>
              <a:t>	Other virus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700">
                <a:solidFill>
                  <a:prstClr val="black"/>
                </a:solidFill>
                <a:latin typeface="Arial" pitchFamily="34" charset="0"/>
              </a:rPr>
              <a:t>	</a:t>
            </a:r>
            <a:r>
              <a:rPr lang="en-US" altLang="it-IT" sz="1700" i="1">
                <a:solidFill>
                  <a:prstClr val="black"/>
                </a:solidFill>
                <a:latin typeface="Arial" pitchFamily="34" charset="0"/>
              </a:rPr>
              <a:t>Mycobacterium tuberclosis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700" i="1">
                <a:solidFill>
                  <a:prstClr val="black"/>
                </a:solidFill>
                <a:latin typeface="Arial" pitchFamily="34" charset="0"/>
              </a:rPr>
              <a:t>	Moraxella catharralis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700">
                <a:solidFill>
                  <a:prstClr val="black"/>
                </a:solidFill>
                <a:latin typeface="Arial" pitchFamily="34" charset="0"/>
              </a:rPr>
              <a:t>	Unknow</a:t>
            </a:r>
          </a:p>
        </p:txBody>
      </p:sp>
      <p:sp>
        <p:nvSpPr>
          <p:cNvPr id="27654" name="Text Box 9"/>
          <p:cNvSpPr txBox="1">
            <a:spLocks noChangeArrowheads="1"/>
          </p:cNvSpPr>
          <p:nvPr/>
        </p:nvSpPr>
        <p:spPr bwMode="auto">
          <a:xfrm>
            <a:off x="2814638" y="1328738"/>
            <a:ext cx="1373187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n-US" altLang="it-IT" sz="1700">
              <a:solidFill>
                <a:prstClr val="black"/>
              </a:solidFill>
              <a:latin typeface="Arial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it-IT" sz="1700">
                <a:solidFill>
                  <a:prstClr val="black"/>
                </a:solidFill>
                <a:latin typeface="Arial" pitchFamily="34" charset="0"/>
              </a:rPr>
              <a:t>90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it-IT" sz="1700">
                <a:solidFill>
                  <a:prstClr val="black"/>
                </a:solidFill>
                <a:latin typeface="Arial" pitchFamily="34" charset="0"/>
              </a:rPr>
              <a:t>5-10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it-IT" sz="1700">
                <a:solidFill>
                  <a:prstClr val="black"/>
                </a:solidFill>
                <a:latin typeface="Arial" pitchFamily="34" charset="0"/>
              </a:rPr>
              <a:t>	5-10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it-IT" sz="1700">
                <a:solidFill>
                  <a:prstClr val="black"/>
                </a:solidFill>
                <a:latin typeface="Arial" pitchFamily="34" charset="0"/>
              </a:rPr>
              <a:t>	5-10</a:t>
            </a:r>
          </a:p>
        </p:txBody>
      </p:sp>
      <p:sp>
        <p:nvSpPr>
          <p:cNvPr id="27655" name="Text Box 10"/>
          <p:cNvSpPr txBox="1">
            <a:spLocks noChangeArrowheads="1"/>
          </p:cNvSpPr>
          <p:nvPr/>
        </p:nvSpPr>
        <p:spPr bwMode="auto">
          <a:xfrm>
            <a:off x="2767013" y="2840038"/>
            <a:ext cx="1374775" cy="401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n-US" altLang="it-IT" sz="1700">
              <a:solidFill>
                <a:prstClr val="black"/>
              </a:solidFill>
              <a:latin typeface="Arial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it-IT" sz="1700">
                <a:solidFill>
                  <a:prstClr val="black"/>
                </a:solidFill>
                <a:latin typeface="Arial" pitchFamily="34" charset="0"/>
              </a:rPr>
              <a:t>66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it-IT" sz="1700">
                <a:solidFill>
                  <a:prstClr val="black"/>
                </a:solidFill>
                <a:latin typeface="Arial" pitchFamily="34" charset="0"/>
              </a:rPr>
              <a:t>1-12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it-IT" sz="1700">
                <a:solidFill>
                  <a:prstClr val="black"/>
                </a:solidFill>
                <a:latin typeface="Arial" pitchFamily="34" charset="0"/>
              </a:rPr>
              <a:t>	2-15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it-IT" sz="1700">
                <a:solidFill>
                  <a:prstClr val="black"/>
                </a:solidFill>
                <a:latin typeface="Arial" pitchFamily="34" charset="0"/>
              </a:rPr>
              <a:t>2-14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it-IT" sz="1700">
                <a:solidFill>
                  <a:prstClr val="black"/>
                </a:solidFill>
                <a:latin typeface="Arial" pitchFamily="34" charset="0"/>
              </a:rPr>
              <a:t>	3-14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it-IT" sz="1700">
                <a:solidFill>
                  <a:prstClr val="black"/>
                </a:solidFill>
                <a:latin typeface="Arial" pitchFamily="34" charset="0"/>
              </a:rPr>
              <a:t>6-9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it-IT" sz="1700">
                <a:solidFill>
                  <a:prstClr val="black"/>
                </a:solidFill>
                <a:latin typeface="Arial" pitchFamily="34" charset="0"/>
              </a:rPr>
              <a:t>3-14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it-IT" sz="1700">
                <a:solidFill>
                  <a:prstClr val="black"/>
                </a:solidFill>
                <a:latin typeface="Arial" pitchFamily="34" charset="0"/>
              </a:rPr>
              <a:t>5-15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it-IT" sz="1700">
                <a:solidFill>
                  <a:prstClr val="black"/>
                </a:solidFill>
                <a:latin typeface="Arial" pitchFamily="34" charset="0"/>
              </a:rPr>
              <a:t>5-12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it-IT" sz="1700">
                <a:solidFill>
                  <a:prstClr val="black"/>
                </a:solidFill>
                <a:latin typeface="Arial" pitchFamily="34" charset="0"/>
              </a:rPr>
              <a:t>&lt;1-2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it-IT" sz="1700">
                <a:solidFill>
                  <a:prstClr val="black"/>
                </a:solidFill>
                <a:latin typeface="Arial" pitchFamily="34" charset="0"/>
              </a:rPr>
              <a:t>&lt;1-12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it-IT" sz="1700">
                <a:solidFill>
                  <a:prstClr val="black"/>
                </a:solidFill>
                <a:latin typeface="Arial" pitchFamily="34" charset="0"/>
              </a:rPr>
              <a:t>&lt;1-10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it-IT" sz="1700">
                <a:solidFill>
                  <a:prstClr val="black"/>
                </a:solidFill>
                <a:latin typeface="Arial" pitchFamily="34" charset="0"/>
              </a:rPr>
              <a:t>&lt;1-2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it-IT" sz="1700">
                <a:solidFill>
                  <a:prstClr val="black"/>
                </a:solidFill>
                <a:latin typeface="Arial" pitchFamily="34" charset="0"/>
              </a:rPr>
              <a:t>23-49</a:t>
            </a:r>
          </a:p>
        </p:txBody>
      </p:sp>
      <p:sp>
        <p:nvSpPr>
          <p:cNvPr id="27656" name="Rectangle 11"/>
          <p:cNvSpPr>
            <a:spLocks noChangeArrowheads="1"/>
          </p:cNvSpPr>
          <p:nvPr/>
        </p:nvSpPr>
        <p:spPr bwMode="auto">
          <a:xfrm>
            <a:off x="103188" y="1268413"/>
            <a:ext cx="4257675" cy="5553075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it-IT" sz="2400">
              <a:solidFill>
                <a:prstClr val="black"/>
              </a:solidFill>
            </a:endParaRPr>
          </a:p>
        </p:txBody>
      </p:sp>
      <p:sp>
        <p:nvSpPr>
          <p:cNvPr id="27657" name="Text Box 13"/>
          <p:cNvSpPr txBox="1">
            <a:spLocks noChangeArrowheads="1"/>
          </p:cNvSpPr>
          <p:nvPr/>
        </p:nvSpPr>
        <p:spPr bwMode="auto">
          <a:xfrm>
            <a:off x="92075" y="836613"/>
            <a:ext cx="2373313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700">
                <a:solidFill>
                  <a:prstClr val="black"/>
                </a:solidFill>
                <a:latin typeface="Arial" pitchFamily="34" charset="0"/>
              </a:rPr>
              <a:t>Disease and pathogen</a:t>
            </a:r>
          </a:p>
        </p:txBody>
      </p:sp>
      <p:sp>
        <p:nvSpPr>
          <p:cNvPr id="27658" name="Text Box 14"/>
          <p:cNvSpPr txBox="1">
            <a:spLocks noChangeArrowheads="1"/>
          </p:cNvSpPr>
          <p:nvPr/>
        </p:nvSpPr>
        <p:spPr bwMode="auto">
          <a:xfrm>
            <a:off x="3157538" y="836613"/>
            <a:ext cx="1254125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700">
                <a:solidFill>
                  <a:prstClr val="black"/>
                </a:solidFill>
                <a:latin typeface="Arial" pitchFamily="34" charset="0"/>
              </a:rPr>
              <a:t>% of cases</a:t>
            </a:r>
          </a:p>
        </p:txBody>
      </p:sp>
      <p:sp>
        <p:nvSpPr>
          <p:cNvPr id="27659" name="Text Box 15"/>
          <p:cNvSpPr txBox="1">
            <a:spLocks noChangeArrowheads="1"/>
          </p:cNvSpPr>
          <p:nvPr/>
        </p:nvSpPr>
        <p:spPr bwMode="auto">
          <a:xfrm>
            <a:off x="4635500" y="1304925"/>
            <a:ext cx="3757613" cy="50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700">
                <a:solidFill>
                  <a:srgbClr val="0000FF"/>
                </a:solidFill>
                <a:latin typeface="Arial" pitchFamily="34" charset="0"/>
              </a:rPr>
              <a:t>Hospital-acquired pneumonia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700">
                <a:solidFill>
                  <a:prstClr val="black"/>
                </a:solidFill>
                <a:latin typeface="Arial" pitchFamily="34" charset="0"/>
              </a:rPr>
              <a:t>Gram-negative bacilli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700">
                <a:solidFill>
                  <a:prstClr val="black"/>
                </a:solidFill>
                <a:latin typeface="Arial" pitchFamily="34" charset="0"/>
              </a:rPr>
              <a:t>	</a:t>
            </a:r>
            <a:r>
              <a:rPr lang="en-US" altLang="it-IT" sz="1700" i="1">
                <a:solidFill>
                  <a:prstClr val="black"/>
                </a:solidFill>
                <a:latin typeface="Arial" pitchFamily="34" charset="0"/>
              </a:rPr>
              <a:t>Pseudomonas aeruginosa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700" i="1">
                <a:solidFill>
                  <a:prstClr val="black"/>
                </a:solidFill>
                <a:latin typeface="Arial" pitchFamily="34" charset="0"/>
              </a:rPr>
              <a:t>	Enterobacter</a:t>
            </a:r>
            <a:r>
              <a:rPr lang="en-US" altLang="it-IT" sz="1700">
                <a:solidFill>
                  <a:prstClr val="black"/>
                </a:solidFill>
                <a:latin typeface="Arial" pitchFamily="34" charset="0"/>
              </a:rPr>
              <a:t> spp.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700">
                <a:solidFill>
                  <a:prstClr val="black"/>
                </a:solidFill>
                <a:latin typeface="Arial" pitchFamily="34" charset="0"/>
              </a:rPr>
              <a:t>	</a:t>
            </a:r>
            <a:r>
              <a:rPr lang="en-US" altLang="it-IT" sz="1700" i="1">
                <a:solidFill>
                  <a:prstClr val="black"/>
                </a:solidFill>
                <a:latin typeface="Arial" pitchFamily="34" charset="0"/>
              </a:rPr>
              <a:t>Klebsiella pneumoniae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700" i="1">
                <a:solidFill>
                  <a:prstClr val="black"/>
                </a:solidFill>
                <a:latin typeface="Arial" pitchFamily="34" charset="0"/>
              </a:rPr>
              <a:t>	Acinetobacter</a:t>
            </a:r>
            <a:r>
              <a:rPr lang="en-US" altLang="it-IT" sz="1700">
                <a:solidFill>
                  <a:prstClr val="black"/>
                </a:solidFill>
                <a:latin typeface="Arial" pitchFamily="34" charset="0"/>
              </a:rPr>
              <a:t> spp.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700">
                <a:solidFill>
                  <a:prstClr val="black"/>
                </a:solidFill>
                <a:latin typeface="Arial" pitchFamily="34" charset="0"/>
              </a:rPr>
              <a:t>	</a:t>
            </a:r>
            <a:r>
              <a:rPr lang="en-US" altLang="it-IT" sz="1700" i="1">
                <a:solidFill>
                  <a:prstClr val="black"/>
                </a:solidFill>
                <a:latin typeface="Arial" pitchFamily="34" charset="0"/>
              </a:rPr>
              <a:t>Legionella</a:t>
            </a:r>
            <a:r>
              <a:rPr lang="en-US" altLang="it-IT" sz="1700">
                <a:solidFill>
                  <a:prstClr val="black"/>
                </a:solidFill>
                <a:latin typeface="Arial" pitchFamily="34" charset="0"/>
              </a:rPr>
              <a:t> spp.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700">
                <a:solidFill>
                  <a:prstClr val="black"/>
                </a:solidFill>
                <a:latin typeface="Arial" pitchFamily="34" charset="0"/>
              </a:rPr>
              <a:t>	</a:t>
            </a:r>
            <a:r>
              <a:rPr lang="en-US" altLang="it-IT" sz="1700" i="1">
                <a:solidFill>
                  <a:prstClr val="black"/>
                </a:solidFill>
                <a:latin typeface="Arial" pitchFamily="34" charset="0"/>
              </a:rPr>
              <a:t>Haemophilus influenzae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700">
                <a:solidFill>
                  <a:prstClr val="black"/>
                </a:solidFill>
                <a:latin typeface="Arial" pitchFamily="34" charset="0"/>
              </a:rPr>
              <a:t>	Other</a:t>
            </a:r>
          </a:p>
          <a:p>
            <a:pPr>
              <a:lnSpc>
                <a:spcPct val="70000"/>
              </a:lnSpc>
              <a:spcBef>
                <a:spcPct val="0"/>
              </a:spcBef>
              <a:buFontTx/>
              <a:buNone/>
            </a:pPr>
            <a:endParaRPr lang="en-US" altLang="it-IT" sz="1700">
              <a:solidFill>
                <a:prstClr val="black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700">
                <a:solidFill>
                  <a:prstClr val="black"/>
                </a:solidFill>
                <a:latin typeface="Arial" pitchFamily="34" charset="0"/>
              </a:rPr>
              <a:t>Gram-positive cocci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700">
                <a:solidFill>
                  <a:prstClr val="black"/>
                </a:solidFill>
                <a:latin typeface="Arial" pitchFamily="34" charset="0"/>
              </a:rPr>
              <a:t>	</a:t>
            </a:r>
            <a:r>
              <a:rPr lang="en-US" altLang="it-IT" sz="1700" i="1">
                <a:solidFill>
                  <a:prstClr val="black"/>
                </a:solidFill>
                <a:latin typeface="Arial" pitchFamily="34" charset="0"/>
              </a:rPr>
              <a:t>Staphylococcus aureus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700" i="1">
                <a:solidFill>
                  <a:prstClr val="black"/>
                </a:solidFill>
                <a:latin typeface="Arial" pitchFamily="34" charset="0"/>
              </a:rPr>
              <a:t>	Streptococcus pneumoniae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700">
                <a:solidFill>
                  <a:prstClr val="black"/>
                </a:solidFill>
                <a:latin typeface="Arial" pitchFamily="34" charset="0"/>
              </a:rPr>
              <a:t>	Other</a:t>
            </a:r>
          </a:p>
          <a:p>
            <a:pPr>
              <a:lnSpc>
                <a:spcPct val="70000"/>
              </a:lnSpc>
              <a:spcBef>
                <a:spcPct val="0"/>
              </a:spcBef>
              <a:buFontTx/>
              <a:buNone/>
            </a:pPr>
            <a:endParaRPr lang="en-US" altLang="it-IT" sz="1700">
              <a:solidFill>
                <a:prstClr val="black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700">
                <a:solidFill>
                  <a:prstClr val="black"/>
                </a:solidFill>
                <a:latin typeface="Arial" pitchFamily="34" charset="0"/>
              </a:rPr>
              <a:t>Anaerobes</a:t>
            </a:r>
          </a:p>
          <a:p>
            <a:pPr>
              <a:lnSpc>
                <a:spcPct val="70000"/>
              </a:lnSpc>
              <a:spcBef>
                <a:spcPct val="0"/>
              </a:spcBef>
              <a:buFontTx/>
              <a:buNone/>
            </a:pPr>
            <a:endParaRPr lang="en-US" altLang="it-IT" sz="1700">
              <a:solidFill>
                <a:prstClr val="black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700">
                <a:solidFill>
                  <a:prstClr val="black"/>
                </a:solidFill>
                <a:latin typeface="Arial" pitchFamily="34" charset="0"/>
              </a:rPr>
              <a:t>Fungi</a:t>
            </a:r>
          </a:p>
          <a:p>
            <a:pPr>
              <a:lnSpc>
                <a:spcPct val="70000"/>
              </a:lnSpc>
              <a:spcBef>
                <a:spcPct val="0"/>
              </a:spcBef>
              <a:buFontTx/>
              <a:buNone/>
            </a:pPr>
            <a:endParaRPr lang="en-US" altLang="it-IT" sz="1700">
              <a:solidFill>
                <a:prstClr val="black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700">
                <a:solidFill>
                  <a:prstClr val="black"/>
                </a:solidFill>
                <a:latin typeface="Arial" pitchFamily="34" charset="0"/>
              </a:rPr>
              <a:t>Mixed</a:t>
            </a:r>
          </a:p>
        </p:txBody>
      </p:sp>
      <p:sp>
        <p:nvSpPr>
          <p:cNvPr id="27660" name="Text Box 16"/>
          <p:cNvSpPr txBox="1">
            <a:spLocks noChangeArrowheads="1"/>
          </p:cNvSpPr>
          <p:nvPr/>
        </p:nvSpPr>
        <p:spPr bwMode="auto">
          <a:xfrm>
            <a:off x="7337425" y="1557338"/>
            <a:ext cx="1266825" cy="482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n-US" altLang="it-IT" sz="1700">
              <a:solidFill>
                <a:prstClr val="black"/>
              </a:solidFill>
              <a:latin typeface="Arial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it-IT" sz="1700">
                <a:solidFill>
                  <a:prstClr val="black"/>
                </a:solidFill>
                <a:latin typeface="Arial" pitchFamily="34" charset="0"/>
              </a:rPr>
              <a:t>16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it-IT" sz="1700">
                <a:solidFill>
                  <a:prstClr val="black"/>
                </a:solidFill>
                <a:latin typeface="Arial" pitchFamily="34" charset="0"/>
              </a:rPr>
              <a:t>11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it-IT" sz="1700">
                <a:solidFill>
                  <a:prstClr val="black"/>
                </a:solidFill>
                <a:latin typeface="Arial" pitchFamily="34" charset="0"/>
              </a:rPr>
              <a:t>	7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it-IT" sz="1700">
                <a:solidFill>
                  <a:prstClr val="black"/>
                </a:solidFill>
                <a:latin typeface="Arial" pitchFamily="34" charset="0"/>
              </a:rPr>
              <a:t>	3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it-IT" sz="1700">
                <a:solidFill>
                  <a:prstClr val="black"/>
                </a:solidFill>
                <a:latin typeface="Arial" pitchFamily="34" charset="0"/>
              </a:rPr>
              <a:t>0-2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it-IT" sz="1700">
                <a:solidFill>
                  <a:prstClr val="black"/>
                </a:solidFill>
                <a:latin typeface="Arial" pitchFamily="34" charset="0"/>
              </a:rPr>
              <a:t>0-2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it-IT" sz="1700">
                <a:solidFill>
                  <a:prstClr val="black"/>
                </a:solidFill>
                <a:latin typeface="Arial" pitchFamily="34" charset="0"/>
              </a:rPr>
              <a:t>0-10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en-US" altLang="it-IT" sz="1700">
              <a:solidFill>
                <a:prstClr val="black"/>
              </a:solidFill>
              <a:latin typeface="Arial" pitchFamily="34" charset="0"/>
            </a:endParaRPr>
          </a:p>
          <a:p>
            <a:pPr algn="r">
              <a:lnSpc>
                <a:spcPct val="70000"/>
              </a:lnSpc>
              <a:spcBef>
                <a:spcPct val="0"/>
              </a:spcBef>
              <a:buFontTx/>
              <a:buNone/>
            </a:pPr>
            <a:endParaRPr lang="en-US" altLang="it-IT" sz="1700">
              <a:solidFill>
                <a:prstClr val="black"/>
              </a:solidFill>
              <a:latin typeface="Arial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it-IT" sz="1700">
                <a:solidFill>
                  <a:prstClr val="black"/>
                </a:solidFill>
                <a:latin typeface="Arial" pitchFamily="34" charset="0"/>
              </a:rPr>
              <a:t>17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it-IT" sz="1700">
                <a:solidFill>
                  <a:prstClr val="black"/>
                </a:solidFill>
                <a:latin typeface="Arial" pitchFamily="34" charset="0"/>
              </a:rPr>
              <a:t>2-20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it-IT" sz="1700">
                <a:solidFill>
                  <a:prstClr val="black"/>
                </a:solidFill>
                <a:latin typeface="Arial" pitchFamily="34" charset="0"/>
              </a:rPr>
              <a:t>	2-5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en-US" altLang="it-IT" sz="1700">
              <a:solidFill>
                <a:prstClr val="black"/>
              </a:solidFill>
              <a:latin typeface="Arial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it-IT" sz="1700">
                <a:solidFill>
                  <a:prstClr val="black"/>
                </a:solidFill>
                <a:latin typeface="Arial" pitchFamily="34" charset="0"/>
              </a:rPr>
              <a:t>10-20</a:t>
            </a:r>
          </a:p>
          <a:p>
            <a:pPr algn="r">
              <a:lnSpc>
                <a:spcPct val="70000"/>
              </a:lnSpc>
              <a:spcBef>
                <a:spcPct val="0"/>
              </a:spcBef>
              <a:buFontTx/>
              <a:buNone/>
            </a:pPr>
            <a:endParaRPr lang="en-US" altLang="it-IT" sz="1700">
              <a:solidFill>
                <a:prstClr val="black"/>
              </a:solidFill>
              <a:latin typeface="Arial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it-IT" sz="1700">
                <a:solidFill>
                  <a:prstClr val="black"/>
                </a:solidFill>
                <a:latin typeface="Arial" pitchFamily="34" charset="0"/>
              </a:rPr>
              <a:t>0-10</a:t>
            </a:r>
          </a:p>
          <a:p>
            <a:pPr algn="r">
              <a:lnSpc>
                <a:spcPct val="70000"/>
              </a:lnSpc>
              <a:spcBef>
                <a:spcPct val="0"/>
              </a:spcBef>
              <a:buFontTx/>
              <a:buNone/>
            </a:pPr>
            <a:endParaRPr lang="en-US" altLang="it-IT" sz="1700">
              <a:solidFill>
                <a:prstClr val="black"/>
              </a:solidFill>
              <a:latin typeface="Arial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it-IT" sz="1700">
                <a:solidFill>
                  <a:prstClr val="black"/>
                </a:solidFill>
                <a:latin typeface="Arial" pitchFamily="34" charset="0"/>
              </a:rPr>
              <a:t>13-54</a:t>
            </a:r>
          </a:p>
        </p:txBody>
      </p:sp>
      <p:sp>
        <p:nvSpPr>
          <p:cNvPr id="27661" name="Text Box 17"/>
          <p:cNvSpPr txBox="1">
            <a:spLocks noChangeArrowheads="1"/>
          </p:cNvSpPr>
          <p:nvPr/>
        </p:nvSpPr>
        <p:spPr bwMode="auto">
          <a:xfrm>
            <a:off x="4635500" y="836613"/>
            <a:ext cx="2374900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700">
                <a:solidFill>
                  <a:prstClr val="black"/>
                </a:solidFill>
                <a:latin typeface="Arial" pitchFamily="34" charset="0"/>
              </a:rPr>
              <a:t>Disease and pathogen</a:t>
            </a:r>
          </a:p>
        </p:txBody>
      </p:sp>
      <p:sp>
        <p:nvSpPr>
          <p:cNvPr id="27662" name="Text Box 18"/>
          <p:cNvSpPr txBox="1">
            <a:spLocks noChangeArrowheads="1"/>
          </p:cNvSpPr>
          <p:nvPr/>
        </p:nvSpPr>
        <p:spPr bwMode="auto">
          <a:xfrm>
            <a:off x="7702550" y="836613"/>
            <a:ext cx="1254125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700">
                <a:solidFill>
                  <a:prstClr val="black"/>
                </a:solidFill>
                <a:latin typeface="Arial" pitchFamily="34" charset="0"/>
              </a:rPr>
              <a:t>% of cases</a:t>
            </a:r>
          </a:p>
        </p:txBody>
      </p:sp>
      <p:sp>
        <p:nvSpPr>
          <p:cNvPr id="27663" name="Rectangle 21"/>
          <p:cNvSpPr>
            <a:spLocks noChangeArrowheads="1"/>
          </p:cNvSpPr>
          <p:nvPr/>
        </p:nvSpPr>
        <p:spPr bwMode="auto">
          <a:xfrm>
            <a:off x="4603750" y="1260475"/>
            <a:ext cx="4256088" cy="5121275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it-IT" sz="2400">
              <a:solidFill>
                <a:prstClr val="black"/>
              </a:solidFill>
            </a:endParaRPr>
          </a:p>
        </p:txBody>
      </p:sp>
      <p:sp>
        <p:nvSpPr>
          <p:cNvPr id="164886" name="Oval 22"/>
          <p:cNvSpPr>
            <a:spLocks noChangeArrowheads="1"/>
          </p:cNvSpPr>
          <p:nvPr/>
        </p:nvSpPr>
        <p:spPr bwMode="auto">
          <a:xfrm>
            <a:off x="3740150" y="1484313"/>
            <a:ext cx="511175" cy="504825"/>
          </a:xfrm>
          <a:prstGeom prst="ellips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it-IT" sz="2400">
              <a:solidFill>
                <a:srgbClr val="800080"/>
              </a:solidFill>
            </a:endParaRPr>
          </a:p>
        </p:txBody>
      </p:sp>
      <p:grpSp>
        <p:nvGrpSpPr>
          <p:cNvPr id="164890" name="Group 26"/>
          <p:cNvGrpSpPr>
            <a:grpSpLocks/>
          </p:cNvGrpSpPr>
          <p:nvPr/>
        </p:nvGrpSpPr>
        <p:grpSpPr bwMode="auto">
          <a:xfrm>
            <a:off x="3484563" y="3068638"/>
            <a:ext cx="703262" cy="3817937"/>
            <a:chOff x="2469" y="1933"/>
            <a:chExt cx="499" cy="2405"/>
          </a:xfrm>
        </p:grpSpPr>
        <p:sp>
          <p:nvSpPr>
            <p:cNvPr id="27669" name="Oval 23"/>
            <p:cNvSpPr>
              <a:spLocks noChangeArrowheads="1"/>
            </p:cNvSpPr>
            <p:nvPr/>
          </p:nvSpPr>
          <p:spPr bwMode="auto">
            <a:xfrm>
              <a:off x="2560" y="1933"/>
              <a:ext cx="408" cy="408"/>
            </a:xfrm>
            <a:prstGeom prst="ellips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it-IT" sz="2400">
                <a:solidFill>
                  <a:srgbClr val="800080"/>
                </a:solidFill>
              </a:endParaRPr>
            </a:p>
          </p:txBody>
        </p:sp>
        <p:sp>
          <p:nvSpPr>
            <p:cNvPr id="27670" name="Oval 24"/>
            <p:cNvSpPr>
              <a:spLocks noChangeArrowheads="1"/>
            </p:cNvSpPr>
            <p:nvPr/>
          </p:nvSpPr>
          <p:spPr bwMode="auto">
            <a:xfrm>
              <a:off x="2469" y="2749"/>
              <a:ext cx="499" cy="364"/>
            </a:xfrm>
            <a:prstGeom prst="ellips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it-IT" sz="2400">
                <a:solidFill>
                  <a:srgbClr val="800080"/>
                </a:solidFill>
              </a:endParaRPr>
            </a:p>
          </p:txBody>
        </p:sp>
        <p:sp>
          <p:nvSpPr>
            <p:cNvPr id="27671" name="Oval 25"/>
            <p:cNvSpPr>
              <a:spLocks noChangeArrowheads="1"/>
            </p:cNvSpPr>
            <p:nvPr/>
          </p:nvSpPr>
          <p:spPr bwMode="auto">
            <a:xfrm>
              <a:off x="2469" y="4020"/>
              <a:ext cx="499" cy="318"/>
            </a:xfrm>
            <a:prstGeom prst="ellips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it-IT" sz="2400">
                <a:solidFill>
                  <a:srgbClr val="800080"/>
                </a:solidFill>
              </a:endParaRPr>
            </a:p>
          </p:txBody>
        </p:sp>
      </p:grpSp>
      <p:grpSp>
        <p:nvGrpSpPr>
          <p:cNvPr id="164894" name="Group 30"/>
          <p:cNvGrpSpPr>
            <a:grpSpLocks/>
          </p:cNvGrpSpPr>
          <p:nvPr/>
        </p:nvGrpSpPr>
        <p:grpSpPr bwMode="auto">
          <a:xfrm>
            <a:off x="8093075" y="1700213"/>
            <a:ext cx="703263" cy="2736850"/>
            <a:chOff x="5735" y="1071"/>
            <a:chExt cx="499" cy="1724"/>
          </a:xfrm>
        </p:grpSpPr>
        <p:sp>
          <p:nvSpPr>
            <p:cNvPr id="27667" name="Oval 28"/>
            <p:cNvSpPr>
              <a:spLocks noChangeArrowheads="1"/>
            </p:cNvSpPr>
            <p:nvPr/>
          </p:nvSpPr>
          <p:spPr bwMode="auto">
            <a:xfrm>
              <a:off x="5780" y="1071"/>
              <a:ext cx="454" cy="454"/>
            </a:xfrm>
            <a:prstGeom prst="ellips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it-IT" sz="2400">
                <a:solidFill>
                  <a:prstClr val="black"/>
                </a:solidFill>
              </a:endParaRPr>
            </a:p>
          </p:txBody>
        </p:sp>
        <p:sp>
          <p:nvSpPr>
            <p:cNvPr id="27668" name="Oval 29"/>
            <p:cNvSpPr>
              <a:spLocks noChangeArrowheads="1"/>
            </p:cNvSpPr>
            <p:nvPr/>
          </p:nvSpPr>
          <p:spPr bwMode="auto">
            <a:xfrm>
              <a:off x="5735" y="2523"/>
              <a:ext cx="454" cy="272"/>
            </a:xfrm>
            <a:prstGeom prst="ellips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it-IT" sz="2400">
                <a:solidFill>
                  <a:prstClr val="black"/>
                </a:solidFill>
              </a:endParaRPr>
            </a:p>
          </p:txBody>
        </p:sp>
      </p:grpSp>
      <p:sp>
        <p:nvSpPr>
          <p:cNvPr id="2" name="Ovale 1"/>
          <p:cNvSpPr/>
          <p:nvPr/>
        </p:nvSpPr>
        <p:spPr>
          <a:xfrm>
            <a:off x="7812360" y="4941888"/>
            <a:ext cx="985838" cy="647352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e 24"/>
          <p:cNvSpPr/>
          <p:nvPr/>
        </p:nvSpPr>
        <p:spPr>
          <a:xfrm>
            <a:off x="7812360" y="5877992"/>
            <a:ext cx="985838" cy="647352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8119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8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613" y="1714500"/>
            <a:ext cx="46767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762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238680" cy="4646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3093880" y="101642"/>
            <a:ext cx="2938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Fibrosi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cistica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92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21" y="31743"/>
            <a:ext cx="8198014" cy="1114167"/>
          </a:xfrm>
        </p:spPr>
        <p:txBody>
          <a:bodyPr/>
          <a:lstStyle/>
          <a:p>
            <a:pPr eaLnBrk="1"/>
            <a:r>
              <a:rPr lang="it-IT" altLang="it-IT" dirty="0" smtClean="0">
                <a:solidFill>
                  <a:srgbClr val="FF0000"/>
                </a:solidFill>
              </a:rPr>
              <a:t>Fibrosi cistica</a:t>
            </a:r>
          </a:p>
        </p:txBody>
      </p:sp>
      <p:pic>
        <p:nvPicPr>
          <p:cNvPr id="193539" name="Picture 4" descr="cystic 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56176" y="4725144"/>
            <a:ext cx="2520280" cy="201662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22438" y="980728"/>
            <a:ext cx="842493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Malattia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genetica ereditaria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(autosomica recessiva) mortale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più comune nella popolazione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caucasica.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Mutazione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nel gene CF (cromosoma 7),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che codifica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per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proteina CFTR (</a:t>
            </a:r>
            <a:r>
              <a:rPr lang="it-IT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Cystic</a:t>
            </a:r>
            <a:r>
              <a:rPr lang="it-IT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Fibrosis</a:t>
            </a:r>
            <a:r>
              <a:rPr lang="it-IT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Transmembrane</a:t>
            </a:r>
            <a:r>
              <a:rPr lang="it-IT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conductance</a:t>
            </a:r>
            <a:r>
              <a:rPr lang="it-IT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Regulator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 che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funziona come canale per il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cloro.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sintomatologia, che coinvolge differenti organi interni, è riconducibile all'anomalia nell'escrezione del cloro, normalmente mediata dalla proteina codificata dal gene CFTR. Tale alterazione porta alla secrezione di </a:t>
            </a:r>
            <a:r>
              <a:rPr lang="it-IT" sz="20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muco molto denso e </a:t>
            </a:r>
            <a:r>
              <a:rPr lang="it-IT" sz="20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viscoso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conseguente disfunzione </a:t>
            </a:r>
            <a:r>
              <a:rPr 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ghiamdolare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 del muco sull’epitelio respiratorio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provoca i sintomi principali (comparsa di infezioni polmonari ricorrenti, insufficienza pancreatica, steatorrea, cirrosi epatica, ostruzione intestinale e infertilità maschile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it-IT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92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pPr eaLnBrk="1"/>
            <a:r>
              <a:rPr lang="it-IT" altLang="it-IT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Fibrosi cistica: manifestazioni cliniche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045" y="908720"/>
            <a:ext cx="8263090" cy="4894717"/>
          </a:xfrm>
        </p:spPr>
        <p:txBody>
          <a:bodyPr>
            <a:noAutofit/>
          </a:bodyPr>
          <a:lstStyle/>
          <a:p>
            <a:pPr eaLnBrk="1"/>
            <a:r>
              <a:rPr lang="it-IT" alt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Dipendono dalla viscosità delle secrezioni e dalle infezioni batteriche croniche polmonare</a:t>
            </a:r>
          </a:p>
          <a:p>
            <a:pPr marL="0" indent="0" eaLnBrk="1">
              <a:buNone/>
            </a:pPr>
            <a:endParaRPr lang="it-IT" altLang="it-IT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/>
            <a:r>
              <a:rPr lang="it-IT" alt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&gt;90</a:t>
            </a:r>
            <a:r>
              <a:rPr lang="it-IT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it-IT" alt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dei pz muoiono per insufficienza respiratoria progressiva</a:t>
            </a:r>
            <a:endParaRPr lang="it-IT" alt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/>
            <a:endParaRPr lang="it-IT" alt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/>
            <a:r>
              <a:rPr lang="it-IT" alt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 maggior parte delle infezioni polmonari sono causate da </a:t>
            </a:r>
            <a:r>
              <a:rPr lang="it-IT" altLang="it-IT" sz="2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Staphylococcus</a:t>
            </a:r>
            <a:r>
              <a:rPr lang="it-IT" altLang="it-IT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4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aureus</a:t>
            </a:r>
            <a:r>
              <a:rPr lang="it-IT" altLang="it-IT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altLang="it-IT" sz="2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Pseudomonas</a:t>
            </a:r>
            <a:r>
              <a:rPr lang="it-IT" altLang="it-IT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aeruginosa</a:t>
            </a:r>
            <a:r>
              <a:rPr lang="it-IT" altLang="it-IT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altLang="it-IT" sz="2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Burkholderia</a:t>
            </a:r>
            <a:r>
              <a:rPr lang="it-IT" altLang="it-IT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cepacia</a:t>
            </a:r>
            <a:r>
              <a:rPr lang="it-IT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complex</a:t>
            </a:r>
            <a:r>
              <a:rPr lang="it-IT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/>
            <a:endParaRPr lang="it-IT" alt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/>
            <a:r>
              <a:rPr lang="it-IT" alt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Tosse cronica, espettorato purulento, dispnea, anoressia, perdita di peso.</a:t>
            </a:r>
          </a:p>
          <a:p>
            <a:pPr marL="0" indent="0" eaLnBrk="1">
              <a:buNone/>
            </a:pPr>
            <a:endParaRPr lang="it-IT" alt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/>
            <a:r>
              <a:rPr lang="it-IT" alt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Complicanze: emottisi, pneumotorace, sepsi</a:t>
            </a:r>
            <a:endParaRPr lang="it-IT" alt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/>
            <a:endParaRPr lang="it-IT" alt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68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21" y="-163475"/>
            <a:ext cx="8198014" cy="1114168"/>
          </a:xfrm>
        </p:spPr>
        <p:txBody>
          <a:bodyPr>
            <a:normAutofit/>
          </a:bodyPr>
          <a:lstStyle/>
          <a:p>
            <a:pPr eaLnBrk="1"/>
            <a:r>
              <a:rPr lang="it-IT" altLang="it-IT" dirty="0" smtClean="0">
                <a:solidFill>
                  <a:srgbClr val="FF0000"/>
                </a:solidFill>
              </a:rPr>
              <a:t>Fibrosi cistica: microbiologia</a:t>
            </a:r>
          </a:p>
        </p:txBody>
      </p:sp>
      <p:pic>
        <p:nvPicPr>
          <p:cNvPr id="196612" name="Picture 4" descr="small colony 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0032" y="2564904"/>
            <a:ext cx="3895777" cy="23012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6613" name="Text Box 6"/>
          <p:cNvSpPr txBox="1">
            <a:spLocks noChangeArrowheads="1"/>
          </p:cNvSpPr>
          <p:nvPr/>
        </p:nvSpPr>
        <p:spPr bwMode="auto">
          <a:xfrm>
            <a:off x="131740" y="5066127"/>
            <a:ext cx="166177" cy="360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53" tIns="41153" rIns="82253" bIns="41153">
            <a:spAutoFit/>
          </a:bodyPr>
          <a:lstStyle/>
          <a:p>
            <a:endParaRPr lang="it-IT" altLang="it-IT" dirty="0">
              <a:solidFill>
                <a:schemeClr val="tx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07504" y="908720"/>
            <a:ext cx="9001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Staphylococcus </a:t>
            </a:r>
            <a:r>
              <a:rPr lang="en-US" sz="2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aureus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MSSA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MRSA,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ceppi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ridotta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sensibilità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vancomicina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</a:t>
            </a:r>
            <a:r>
              <a:rPr lang="en-US" sz="24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colony </a:t>
            </a:r>
            <a:r>
              <a:rPr lang="en-US" sz="24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variant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evidenziato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sempre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più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frequentemente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pz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con CF.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Presentano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elevata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resistenza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all’immunità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cellulo-mediata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Pseudomonas aeruginosa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Fenotipo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mucoide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capsula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alginato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calcio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2" descr="Risultati immagini per pseudomonas mucoid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37623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360653"/>
            <a:ext cx="2330804" cy="2315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ttore 1 7"/>
          <p:cNvCxnSpPr/>
          <p:nvPr/>
        </p:nvCxnSpPr>
        <p:spPr>
          <a:xfrm>
            <a:off x="53975" y="3068960"/>
            <a:ext cx="45180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4572000" y="3068960"/>
            <a:ext cx="36004" cy="3456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278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264"/>
          <a:stretch/>
        </p:blipFill>
        <p:spPr bwMode="auto">
          <a:xfrm>
            <a:off x="-36512" y="44624"/>
            <a:ext cx="4953975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76"/>
          <a:stretch/>
        </p:blipFill>
        <p:spPr bwMode="auto">
          <a:xfrm>
            <a:off x="4633687" y="1919446"/>
            <a:ext cx="4543192" cy="4893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5265250" y="404663"/>
            <a:ext cx="341632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Bronchite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acuta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agenti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eziologici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96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6022" y="1052736"/>
            <a:ext cx="4375978" cy="4436035"/>
          </a:xfrm>
        </p:spPr>
        <p:txBody>
          <a:bodyPr/>
          <a:lstStyle/>
          <a:p>
            <a:pPr marL="342900" indent="-342900" ea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altLang="it-IT" sz="2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Burkholderia</a:t>
            </a:r>
            <a:r>
              <a:rPr lang="it-IT" altLang="it-IT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cepacia</a:t>
            </a:r>
            <a:r>
              <a:rPr lang="it-IT" altLang="it-IT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patogeno emergente isolato da circa 10% pz con CF.</a:t>
            </a:r>
            <a:endParaRPr lang="it-IT" altLang="it-IT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altLang="it-I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Molti pz sviluppano la </a:t>
            </a:r>
            <a:r>
              <a:rPr lang="it-IT" altLang="it-IT" sz="2400" b="1" u="sng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cepacia</a:t>
            </a:r>
            <a:r>
              <a:rPr lang="it-IT" altLang="it-IT" sz="24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400" b="1" u="sng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syndrome</a:t>
            </a:r>
            <a:r>
              <a:rPr lang="it-IT" altLang="it-IT" sz="24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altLang="it-I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caratterizzata da insufficienza respiratoria acuta e batteriemia (prognosi infausta entro 6 mesi)</a:t>
            </a:r>
          </a:p>
          <a:p>
            <a:pPr marL="342900" indent="-342900" ea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altLang="it-I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capacità di produrre </a:t>
            </a:r>
            <a:r>
              <a:rPr lang="it-IT" altLang="it-IT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biofilm</a:t>
            </a:r>
            <a:r>
              <a:rPr lang="it-IT" altLang="it-I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è alla base della resistenza di questa specie alla terapia antibiotica</a:t>
            </a:r>
            <a:endParaRPr lang="it-IT" altLang="it-IT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0708" name="Picture 4" descr="burkholderi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17188" y="1604592"/>
            <a:ext cx="2417342" cy="2179132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0709" name="Picture 6" descr="burkholderia c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819" y="3921807"/>
            <a:ext cx="2864940" cy="2179132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21" y="10576"/>
            <a:ext cx="8198014" cy="1114168"/>
          </a:xfrm>
        </p:spPr>
        <p:txBody>
          <a:bodyPr>
            <a:normAutofit/>
          </a:bodyPr>
          <a:lstStyle/>
          <a:p>
            <a:pPr eaLnBrk="1"/>
            <a:r>
              <a:rPr lang="it-IT" altLang="it-IT" dirty="0" smtClean="0">
                <a:solidFill>
                  <a:srgbClr val="FF0000"/>
                </a:solidFill>
              </a:rPr>
              <a:t>Fibrosi cistica: microbiologia</a:t>
            </a:r>
          </a:p>
        </p:txBody>
      </p:sp>
    </p:spTree>
    <p:extLst>
      <p:ext uri="{BB962C8B-B14F-4D97-AF65-F5344CB8AC3E}">
        <p14:creationId xmlns:p14="http://schemas.microsoft.com/office/powerpoint/2010/main" val="379184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04938"/>
            <a:ext cx="6264696" cy="5489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158791" y="101642"/>
            <a:ext cx="880882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Fibrosi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cistica</a:t>
            </a:r>
            <a:endParaRPr lang="en-US" sz="32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agenti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eziologici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infezione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d’età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17453" y="5257365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Fenotipo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mucoide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nettore 2 4"/>
          <p:cNvCxnSpPr/>
          <p:nvPr/>
        </p:nvCxnSpPr>
        <p:spPr>
          <a:xfrm>
            <a:off x="1547664" y="5626697"/>
            <a:ext cx="720080" cy="3225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92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4"/>
          <p:cNvSpPr txBox="1">
            <a:spLocks noChangeArrowheads="1"/>
          </p:cNvSpPr>
          <p:nvPr/>
        </p:nvSpPr>
        <p:spPr bwMode="auto">
          <a:xfrm>
            <a:off x="3100388" y="115888"/>
            <a:ext cx="29386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Diagnosi</a:t>
            </a:r>
            <a:r>
              <a:rPr lang="en-US" altLang="it-IT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t-IT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LRTI</a:t>
            </a:r>
          </a:p>
        </p:txBody>
      </p:sp>
      <p:sp>
        <p:nvSpPr>
          <p:cNvPr id="44035" name="Text Box 5"/>
          <p:cNvSpPr txBox="1">
            <a:spLocks noChangeArrowheads="1"/>
          </p:cNvSpPr>
          <p:nvPr/>
        </p:nvSpPr>
        <p:spPr bwMode="auto">
          <a:xfrm>
            <a:off x="987425" y="1844675"/>
            <a:ext cx="227979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Segni</a:t>
            </a:r>
            <a:r>
              <a:rPr lang="en-US" altLang="it-IT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t-IT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clinici</a:t>
            </a:r>
            <a:endParaRPr lang="en-US" altLang="it-I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36" name="Text Box 6"/>
          <p:cNvSpPr txBox="1">
            <a:spLocks noChangeArrowheads="1"/>
          </p:cNvSpPr>
          <p:nvPr/>
        </p:nvSpPr>
        <p:spPr bwMode="auto">
          <a:xfrm>
            <a:off x="5276850" y="1844675"/>
            <a:ext cx="30780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Segni</a:t>
            </a:r>
            <a:r>
              <a:rPr lang="en-US" altLang="it-IT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t-IT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radiologici</a:t>
            </a:r>
            <a:endParaRPr lang="en-US" altLang="it-I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839" name="Text Box 7"/>
          <p:cNvSpPr txBox="1">
            <a:spLocks noChangeArrowheads="1"/>
          </p:cNvSpPr>
          <p:nvPr/>
        </p:nvSpPr>
        <p:spPr bwMode="auto">
          <a:xfrm>
            <a:off x="2919392" y="4779963"/>
            <a:ext cx="34788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800" b="1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Dati</a:t>
            </a:r>
            <a:r>
              <a:rPr lang="en-US" altLang="it-IT" sz="28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altLang="it-IT" sz="2800" b="1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laboratorio</a:t>
            </a:r>
            <a:r>
              <a:rPr lang="en-US" altLang="it-IT" sz="28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it-IT" sz="28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2477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12750" y="47625"/>
            <a:ext cx="8289925" cy="7000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it-IT" b="1" dirty="0" err="1" smtClean="0"/>
              <a:t>Ruolo</a:t>
            </a:r>
            <a:r>
              <a:rPr lang="en-US" altLang="it-IT" b="1" dirty="0" smtClean="0"/>
              <a:t> </a:t>
            </a:r>
            <a:r>
              <a:rPr lang="en-US" altLang="it-IT" b="1" dirty="0" err="1" smtClean="0"/>
              <a:t>dei</a:t>
            </a:r>
            <a:r>
              <a:rPr lang="en-US" altLang="it-IT" b="1" dirty="0" smtClean="0"/>
              <a:t> test </a:t>
            </a:r>
            <a:r>
              <a:rPr lang="en-US" altLang="it-IT" b="1" dirty="0" err="1" smtClean="0"/>
              <a:t>microbiologici</a:t>
            </a:r>
            <a:endParaRPr lang="en-US" altLang="it-IT" b="1" dirty="0" smtClean="0"/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1563688" y="1323975"/>
            <a:ext cx="6080125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it-IT" sz="2800" dirty="0" err="1" smtClean="0">
                <a:latin typeface="Arial" pitchFamily="34" charset="0"/>
              </a:rPr>
              <a:t>Rilevare</a:t>
            </a:r>
            <a:r>
              <a:rPr lang="en-US" altLang="it-IT" sz="2800" dirty="0" smtClean="0">
                <a:latin typeface="Arial" pitchFamily="34" charset="0"/>
              </a:rPr>
              <a:t> </a:t>
            </a:r>
            <a:r>
              <a:rPr lang="en-US" altLang="it-IT" sz="2800" dirty="0" err="1" smtClean="0">
                <a:latin typeface="Arial" pitchFamily="34" charset="0"/>
              </a:rPr>
              <a:t>l’agente</a:t>
            </a:r>
            <a:r>
              <a:rPr lang="en-US" altLang="it-IT" sz="2800" dirty="0" smtClean="0">
                <a:latin typeface="Arial" pitchFamily="34" charset="0"/>
              </a:rPr>
              <a:t> </a:t>
            </a:r>
            <a:r>
              <a:rPr lang="en-US" altLang="it-IT" sz="2800" dirty="0" err="1" smtClean="0">
                <a:latin typeface="Arial" pitchFamily="34" charset="0"/>
              </a:rPr>
              <a:t>eziologico</a:t>
            </a:r>
            <a:r>
              <a:rPr lang="en-US" altLang="it-IT" sz="2800" dirty="0" smtClean="0">
                <a:latin typeface="Arial" pitchFamily="34" charset="0"/>
              </a:rPr>
              <a:t> per </a:t>
            </a:r>
            <a:r>
              <a:rPr lang="en-US" altLang="it-IT" sz="2800" dirty="0" err="1" smtClean="0">
                <a:latin typeface="Arial" pitchFamily="34" charset="0"/>
              </a:rPr>
              <a:t>permettere</a:t>
            </a:r>
            <a:r>
              <a:rPr lang="en-US" altLang="it-IT" sz="2800" dirty="0" smtClean="0">
                <a:latin typeface="Arial" pitchFamily="34" charset="0"/>
              </a:rPr>
              <a:t> la </a:t>
            </a:r>
            <a:r>
              <a:rPr lang="en-US" altLang="it-IT" sz="2800" dirty="0" err="1" smtClean="0">
                <a:latin typeface="Arial" pitchFamily="34" charset="0"/>
              </a:rPr>
              <a:t>terapia</a:t>
            </a:r>
            <a:r>
              <a:rPr lang="en-US" altLang="it-IT" sz="2800" dirty="0" smtClean="0">
                <a:latin typeface="Arial" pitchFamily="34" charset="0"/>
              </a:rPr>
              <a:t> </a:t>
            </a:r>
            <a:r>
              <a:rPr lang="en-US" altLang="it-IT" sz="2800" dirty="0" err="1" smtClean="0">
                <a:latin typeface="Arial" pitchFamily="34" charset="0"/>
              </a:rPr>
              <a:t>appropriata</a:t>
            </a:r>
            <a:r>
              <a:rPr lang="en-US" altLang="it-IT" sz="2800" dirty="0" smtClean="0">
                <a:latin typeface="Arial" pitchFamily="34" charset="0"/>
              </a:rPr>
              <a:t>/</a:t>
            </a:r>
            <a:r>
              <a:rPr lang="en-US" altLang="it-IT" sz="2800" dirty="0" err="1" smtClean="0">
                <a:latin typeface="Arial" pitchFamily="34" charset="0"/>
              </a:rPr>
              <a:t>mirata</a:t>
            </a:r>
            <a:endParaRPr lang="en-US" altLang="it-IT" sz="2800" dirty="0">
              <a:latin typeface="Arial" pitchFamily="34" charset="0"/>
            </a:endParaRPr>
          </a:p>
        </p:txBody>
      </p:sp>
      <p:sp>
        <p:nvSpPr>
          <p:cNvPr id="414724" name="Text Box 4"/>
          <p:cNvSpPr txBox="1">
            <a:spLocks noChangeArrowheads="1"/>
          </p:cNvSpPr>
          <p:nvPr/>
        </p:nvSpPr>
        <p:spPr bwMode="auto">
          <a:xfrm>
            <a:off x="466725" y="4797425"/>
            <a:ext cx="82089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2800" b="1" dirty="0" smtClean="0">
                <a:solidFill>
                  <a:srgbClr val="FF0000"/>
                </a:solidFill>
                <a:latin typeface="Arial" pitchFamily="34" charset="0"/>
              </a:rPr>
              <a:t>Il test di </a:t>
            </a:r>
            <a:r>
              <a:rPr lang="en-US" altLang="it-IT" sz="2800" b="1" dirty="0" err="1" smtClean="0">
                <a:solidFill>
                  <a:srgbClr val="FF0000"/>
                </a:solidFill>
                <a:latin typeface="Arial" pitchFamily="34" charset="0"/>
              </a:rPr>
              <a:t>laboratorio</a:t>
            </a:r>
            <a:r>
              <a:rPr lang="en-US" altLang="it-IT" sz="2800" b="1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it-IT" sz="2800" b="1" dirty="0" err="1" smtClean="0">
                <a:solidFill>
                  <a:srgbClr val="FF0000"/>
                </a:solidFill>
                <a:latin typeface="Arial" pitchFamily="34" charset="0"/>
              </a:rPr>
              <a:t>ideale</a:t>
            </a:r>
            <a:r>
              <a:rPr lang="en-US" altLang="it-IT" sz="2800" b="1" dirty="0" smtClean="0">
                <a:solidFill>
                  <a:srgbClr val="FF0000"/>
                </a:solidFill>
                <a:latin typeface="Arial" pitchFamily="34" charset="0"/>
              </a:rPr>
              <a:t> NON </a:t>
            </a:r>
            <a:r>
              <a:rPr lang="en-US" altLang="it-IT" sz="2800" b="1" dirty="0" err="1" smtClean="0">
                <a:solidFill>
                  <a:srgbClr val="FF0000"/>
                </a:solidFill>
                <a:latin typeface="Arial" pitchFamily="34" charset="0"/>
              </a:rPr>
              <a:t>esiste</a:t>
            </a:r>
            <a:endParaRPr lang="en-US" altLang="it-IT" sz="28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45061" name="Text Box 6"/>
          <p:cNvSpPr txBox="1">
            <a:spLocks noChangeArrowheads="1"/>
          </p:cNvSpPr>
          <p:nvPr/>
        </p:nvSpPr>
        <p:spPr bwMode="auto">
          <a:xfrm>
            <a:off x="5219700" y="6308725"/>
            <a:ext cx="37115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>
                <a:latin typeface="Arial" pitchFamily="34" charset="0"/>
              </a:rPr>
              <a:t>Carroll K.C., </a:t>
            </a:r>
            <a:r>
              <a:rPr lang="en-US" altLang="it-IT" sz="1800" i="1">
                <a:latin typeface="Arial" pitchFamily="34" charset="0"/>
              </a:rPr>
              <a:t>J Clin Microbiol</a:t>
            </a:r>
            <a:r>
              <a:rPr lang="en-US" altLang="it-IT" sz="1800">
                <a:latin typeface="Arial" pitchFamily="34" charset="0"/>
              </a:rPr>
              <a:t>, 2002</a:t>
            </a:r>
          </a:p>
        </p:txBody>
      </p:sp>
    </p:spTree>
    <p:extLst>
      <p:ext uri="{BB962C8B-B14F-4D97-AF65-F5344CB8AC3E}">
        <p14:creationId xmlns:p14="http://schemas.microsoft.com/office/powerpoint/2010/main" val="425327137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72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3723" name="Group 27"/>
          <p:cNvGrpSpPr>
            <a:grpSpLocks/>
          </p:cNvGrpSpPr>
          <p:nvPr/>
        </p:nvGrpSpPr>
        <p:grpSpPr bwMode="auto">
          <a:xfrm>
            <a:off x="3035300" y="811213"/>
            <a:ext cx="5824538" cy="5497512"/>
            <a:chOff x="2060" y="511"/>
            <a:chExt cx="2269" cy="3463"/>
          </a:xfrm>
        </p:grpSpPr>
        <p:sp>
          <p:nvSpPr>
            <p:cNvPr id="46094" name="Rectangle 9"/>
            <p:cNvSpPr>
              <a:spLocks noChangeArrowheads="1"/>
            </p:cNvSpPr>
            <p:nvPr/>
          </p:nvSpPr>
          <p:spPr bwMode="auto">
            <a:xfrm>
              <a:off x="2060" y="527"/>
              <a:ext cx="2269" cy="3447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it-IT" sz="2400"/>
            </a:p>
          </p:txBody>
        </p:sp>
        <p:sp>
          <p:nvSpPr>
            <p:cNvPr id="46095" name="Text Box 10"/>
            <p:cNvSpPr txBox="1">
              <a:spLocks noChangeArrowheads="1"/>
            </p:cNvSpPr>
            <p:nvPr/>
          </p:nvSpPr>
          <p:spPr bwMode="auto">
            <a:xfrm>
              <a:off x="2942" y="2281"/>
              <a:ext cx="367" cy="330"/>
            </a:xfrm>
            <a:prstGeom prst="rect">
              <a:avLst/>
            </a:prstGeom>
            <a:noFill/>
            <a:ln w="9525">
              <a:solidFill>
                <a:srgbClr val="EAEAE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800">
                  <a:solidFill>
                    <a:srgbClr val="000000"/>
                  </a:solidFill>
                  <a:latin typeface="Arial" pitchFamily="34" charset="0"/>
                </a:rPr>
                <a:t>PCR</a:t>
              </a:r>
            </a:p>
          </p:txBody>
        </p:sp>
        <p:sp>
          <p:nvSpPr>
            <p:cNvPr id="46096" name="Text Box 11"/>
            <p:cNvSpPr txBox="1">
              <a:spLocks noChangeArrowheads="1"/>
            </p:cNvSpPr>
            <p:nvPr/>
          </p:nvSpPr>
          <p:spPr bwMode="auto">
            <a:xfrm>
              <a:off x="2231" y="920"/>
              <a:ext cx="1155" cy="330"/>
            </a:xfrm>
            <a:prstGeom prst="rect">
              <a:avLst/>
            </a:prstGeom>
            <a:noFill/>
            <a:ln w="9525">
              <a:solidFill>
                <a:srgbClr val="EAEAE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800">
                  <a:solidFill>
                    <a:srgbClr val="000000"/>
                  </a:solidFill>
                  <a:latin typeface="Arial" pitchFamily="34" charset="0"/>
                </a:rPr>
                <a:t>Antigen detection</a:t>
              </a:r>
            </a:p>
          </p:txBody>
        </p:sp>
        <p:sp>
          <p:nvSpPr>
            <p:cNvPr id="46097" name="Text Box 16"/>
            <p:cNvSpPr txBox="1">
              <a:spLocks noChangeArrowheads="1"/>
            </p:cNvSpPr>
            <p:nvPr/>
          </p:nvSpPr>
          <p:spPr bwMode="auto">
            <a:xfrm>
              <a:off x="2612" y="3233"/>
              <a:ext cx="703" cy="330"/>
            </a:xfrm>
            <a:prstGeom prst="rect">
              <a:avLst/>
            </a:prstGeom>
            <a:noFill/>
            <a:ln w="9525">
              <a:solidFill>
                <a:srgbClr val="EAEAE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800" dirty="0">
                  <a:solidFill>
                    <a:srgbClr val="000000"/>
                  </a:solidFill>
                  <a:latin typeface="Arial" pitchFamily="34" charset="0"/>
                </a:rPr>
                <a:t>Shell vials</a:t>
              </a:r>
            </a:p>
          </p:txBody>
        </p:sp>
        <p:sp>
          <p:nvSpPr>
            <p:cNvPr id="46098" name="Text Box 25"/>
            <p:cNvSpPr txBox="1">
              <a:spLocks noChangeArrowheads="1"/>
            </p:cNvSpPr>
            <p:nvPr/>
          </p:nvSpPr>
          <p:spPr bwMode="auto">
            <a:xfrm>
              <a:off x="2984" y="511"/>
              <a:ext cx="36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400">
                  <a:solidFill>
                    <a:srgbClr val="B57637"/>
                  </a:solidFill>
                  <a:latin typeface="Arial" pitchFamily="34" charset="0"/>
                </a:rPr>
                <a:t>&gt;‘90s</a:t>
              </a:r>
            </a:p>
          </p:txBody>
        </p:sp>
      </p:grpSp>
      <p:sp>
        <p:nvSpPr>
          <p:cNvPr id="46083" name="Rectangle 8"/>
          <p:cNvSpPr>
            <a:spLocks noChangeArrowheads="1"/>
          </p:cNvSpPr>
          <p:nvPr/>
        </p:nvSpPr>
        <p:spPr bwMode="auto">
          <a:xfrm>
            <a:off x="284163" y="836613"/>
            <a:ext cx="2559050" cy="5472112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it-IT" sz="2400"/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3342837" y="97468"/>
            <a:ext cx="279332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800" b="1" dirty="0" smtClean="0">
                <a:solidFill>
                  <a:srgbClr val="FF0000"/>
                </a:solidFill>
                <a:latin typeface="Arial" pitchFamily="34" charset="0"/>
              </a:rPr>
              <a:t>Test </a:t>
            </a:r>
            <a:r>
              <a:rPr lang="en-US" altLang="it-IT" sz="2800" b="1" dirty="0" err="1" smtClean="0">
                <a:solidFill>
                  <a:srgbClr val="FF0000"/>
                </a:solidFill>
                <a:latin typeface="Arial" pitchFamily="34" charset="0"/>
              </a:rPr>
              <a:t>disponibili</a:t>
            </a:r>
            <a:endParaRPr lang="en-US" altLang="it-IT" sz="28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46085" name="Text Box 7"/>
          <p:cNvSpPr txBox="1">
            <a:spLocks noChangeArrowheads="1"/>
          </p:cNvSpPr>
          <p:nvPr/>
        </p:nvSpPr>
        <p:spPr bwMode="auto">
          <a:xfrm>
            <a:off x="801688" y="4365625"/>
            <a:ext cx="1604962" cy="523875"/>
          </a:xfrm>
          <a:prstGeom prst="rect">
            <a:avLst/>
          </a:prstGeom>
          <a:noFill/>
          <a:ln w="9525">
            <a:solidFill>
              <a:srgbClr val="EAEAE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800">
                <a:solidFill>
                  <a:srgbClr val="000000"/>
                </a:solidFill>
                <a:latin typeface="Arial" pitchFamily="34" charset="0"/>
              </a:rPr>
              <a:t>Serology</a:t>
            </a:r>
          </a:p>
        </p:txBody>
      </p:sp>
      <p:sp>
        <p:nvSpPr>
          <p:cNvPr id="46086" name="Text Box 5"/>
          <p:cNvSpPr txBox="1">
            <a:spLocks noChangeArrowheads="1"/>
          </p:cNvSpPr>
          <p:nvPr/>
        </p:nvSpPr>
        <p:spPr bwMode="auto">
          <a:xfrm>
            <a:off x="352425" y="1439863"/>
            <a:ext cx="2424113" cy="1384300"/>
          </a:xfrm>
          <a:prstGeom prst="rect">
            <a:avLst/>
          </a:prstGeom>
          <a:noFill/>
          <a:ln w="9525">
            <a:solidFill>
              <a:srgbClr val="EAEAE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2800">
                <a:solidFill>
                  <a:srgbClr val="000000"/>
                </a:solidFill>
                <a:latin typeface="Arial" pitchFamily="34" charset="0"/>
              </a:rPr>
              <a:t>Gram staining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2800">
                <a:solidFill>
                  <a:srgbClr val="000000"/>
                </a:solidFill>
                <a:latin typeface="Arial" pitchFamily="34" charset="0"/>
              </a:rPr>
              <a:t>Culture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2800">
                <a:solidFill>
                  <a:srgbClr val="000000"/>
                </a:solidFill>
                <a:latin typeface="Arial" pitchFamily="34" charset="0"/>
              </a:rPr>
              <a:t>Blood culture</a:t>
            </a:r>
          </a:p>
        </p:txBody>
      </p:sp>
      <p:sp>
        <p:nvSpPr>
          <p:cNvPr id="413713" name="Text Box 17"/>
          <p:cNvSpPr txBox="1">
            <a:spLocks noChangeArrowheads="1"/>
          </p:cNvSpPr>
          <p:nvPr/>
        </p:nvSpPr>
        <p:spPr bwMode="auto">
          <a:xfrm>
            <a:off x="906463" y="2822575"/>
            <a:ext cx="1314450" cy="83026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2400">
                <a:solidFill>
                  <a:srgbClr val="000000"/>
                </a:solidFill>
                <a:latin typeface="Arial" pitchFamily="34" charset="0"/>
              </a:rPr>
              <a:t>Bacteria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2400">
                <a:solidFill>
                  <a:srgbClr val="000000"/>
                </a:solidFill>
                <a:latin typeface="Arial" pitchFamily="34" charset="0"/>
              </a:rPr>
              <a:t>Fungi</a:t>
            </a:r>
          </a:p>
        </p:txBody>
      </p:sp>
      <p:sp>
        <p:nvSpPr>
          <p:cNvPr id="413715" name="Text Box 19"/>
          <p:cNvSpPr txBox="1">
            <a:spLocks noChangeArrowheads="1"/>
          </p:cNvSpPr>
          <p:nvPr/>
        </p:nvSpPr>
        <p:spPr bwMode="auto">
          <a:xfrm>
            <a:off x="409575" y="4978400"/>
            <a:ext cx="2308225" cy="12001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2400">
                <a:solidFill>
                  <a:srgbClr val="000000"/>
                </a:solidFill>
                <a:latin typeface="Arial" pitchFamily="34" charset="0"/>
              </a:rPr>
              <a:t>Virus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2400" i="1">
                <a:solidFill>
                  <a:srgbClr val="000000"/>
                </a:solidFill>
                <a:latin typeface="Arial" pitchFamily="34" charset="0"/>
              </a:rPr>
              <a:t>M. pneumoniae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2400" i="1">
                <a:solidFill>
                  <a:srgbClr val="000000"/>
                </a:solidFill>
                <a:latin typeface="Arial" pitchFamily="34" charset="0"/>
              </a:rPr>
              <a:t>C. pneumoniae</a:t>
            </a:r>
          </a:p>
        </p:txBody>
      </p:sp>
      <p:sp>
        <p:nvSpPr>
          <p:cNvPr id="413716" name="Text Box 20"/>
          <p:cNvSpPr txBox="1">
            <a:spLocks noChangeArrowheads="1"/>
          </p:cNvSpPr>
          <p:nvPr/>
        </p:nvSpPr>
        <p:spPr bwMode="auto">
          <a:xfrm>
            <a:off x="4754563" y="1989138"/>
            <a:ext cx="2292350" cy="12001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2400" i="1">
                <a:solidFill>
                  <a:srgbClr val="000000"/>
                </a:solidFill>
                <a:latin typeface="Arial" pitchFamily="34" charset="0"/>
              </a:rPr>
              <a:t>L. pneumophila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2400" i="1">
                <a:solidFill>
                  <a:srgbClr val="000000"/>
                </a:solidFill>
                <a:latin typeface="Arial" pitchFamily="34" charset="0"/>
              </a:rPr>
              <a:t>S. pneumoniae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2400">
                <a:solidFill>
                  <a:srgbClr val="000000"/>
                </a:solidFill>
                <a:latin typeface="Arial" pitchFamily="34" charset="0"/>
              </a:rPr>
              <a:t>RSV</a:t>
            </a:r>
          </a:p>
        </p:txBody>
      </p:sp>
      <p:sp>
        <p:nvSpPr>
          <p:cNvPr id="413717" name="Text Box 21"/>
          <p:cNvSpPr txBox="1">
            <a:spLocks noChangeArrowheads="1"/>
          </p:cNvSpPr>
          <p:nvPr/>
        </p:nvSpPr>
        <p:spPr bwMode="auto">
          <a:xfrm>
            <a:off x="4335463" y="4149725"/>
            <a:ext cx="2770187" cy="83026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2400">
                <a:solidFill>
                  <a:srgbClr val="000000"/>
                </a:solidFill>
                <a:latin typeface="Arial" pitchFamily="34" charset="0"/>
              </a:rPr>
              <a:t>Virus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2400">
                <a:solidFill>
                  <a:srgbClr val="000000"/>
                </a:solidFill>
                <a:latin typeface="Arial" pitchFamily="34" charset="0"/>
              </a:rPr>
              <a:t>Fastidious bacteria</a:t>
            </a:r>
          </a:p>
        </p:txBody>
      </p:sp>
      <p:sp>
        <p:nvSpPr>
          <p:cNvPr id="413718" name="Text Box 22"/>
          <p:cNvSpPr txBox="1">
            <a:spLocks noChangeArrowheads="1"/>
          </p:cNvSpPr>
          <p:nvPr/>
        </p:nvSpPr>
        <p:spPr bwMode="auto">
          <a:xfrm>
            <a:off x="5276850" y="5734050"/>
            <a:ext cx="881063" cy="46196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2400">
                <a:solidFill>
                  <a:srgbClr val="000000"/>
                </a:solidFill>
                <a:latin typeface="Arial" pitchFamily="34" charset="0"/>
              </a:rPr>
              <a:t>Virus</a:t>
            </a:r>
          </a:p>
        </p:txBody>
      </p:sp>
      <p:sp>
        <p:nvSpPr>
          <p:cNvPr id="46092" name="Text Box 24"/>
          <p:cNvSpPr txBox="1">
            <a:spLocks noChangeArrowheads="1"/>
          </p:cNvSpPr>
          <p:nvPr/>
        </p:nvSpPr>
        <p:spPr bwMode="auto">
          <a:xfrm>
            <a:off x="1052513" y="811213"/>
            <a:ext cx="101441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>
                <a:solidFill>
                  <a:srgbClr val="B57637"/>
                </a:solidFill>
                <a:latin typeface="Arial" pitchFamily="34" charset="0"/>
              </a:rPr>
              <a:t>&lt; ‘80s</a:t>
            </a:r>
          </a:p>
        </p:txBody>
      </p:sp>
      <p:pic>
        <p:nvPicPr>
          <p:cNvPr id="413725" name="Picture 29" descr="pneumo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412875"/>
            <a:ext cx="2339975" cy="208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466470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713" grpId="0" animBg="1"/>
      <p:bldP spid="413715" grpId="0" animBg="1"/>
      <p:bldP spid="413716" grpId="0" animBg="1"/>
      <p:bldP spid="413717" grpId="0" animBg="1"/>
      <p:bldP spid="41371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4"/>
          <p:cNvSpPr txBox="1">
            <a:spLocks noChangeArrowheads="1"/>
          </p:cNvSpPr>
          <p:nvPr/>
        </p:nvSpPr>
        <p:spPr bwMode="auto">
          <a:xfrm>
            <a:off x="5111750" y="2789238"/>
            <a:ext cx="403225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it-IT" sz="1200">
                <a:solidFill>
                  <a:prstClr val="black"/>
                </a:solidFill>
              </a:rPr>
              <a:t>Quality of care, process, and outcomes in elderly patients with pneumonia. Meelan et al, </a:t>
            </a:r>
            <a:r>
              <a:rPr lang="en-US" altLang="it-IT" sz="1200" i="1">
                <a:solidFill>
                  <a:prstClr val="black"/>
                </a:solidFill>
              </a:rPr>
              <a:t>J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it-IT" sz="1200" i="1">
                <a:solidFill>
                  <a:prstClr val="black"/>
                </a:solidFill>
              </a:rPr>
              <a:t>AMA </a:t>
            </a:r>
            <a:r>
              <a:rPr lang="en-US" altLang="it-IT" sz="1200">
                <a:solidFill>
                  <a:prstClr val="black"/>
                </a:solidFill>
              </a:rPr>
              <a:t>1997</a:t>
            </a:r>
            <a:br>
              <a:rPr lang="en-US" altLang="it-IT" sz="1200">
                <a:solidFill>
                  <a:prstClr val="black"/>
                </a:solidFill>
              </a:rPr>
            </a:br>
            <a:endParaRPr lang="en-US" altLang="it-IT" sz="1200">
              <a:solidFill>
                <a:prstClr val="black"/>
              </a:solidFill>
            </a:endParaRPr>
          </a:p>
        </p:txBody>
      </p:sp>
      <p:sp>
        <p:nvSpPr>
          <p:cNvPr id="47107" name="Text Box 5"/>
          <p:cNvSpPr txBox="1">
            <a:spLocks noChangeArrowheads="1"/>
          </p:cNvSpPr>
          <p:nvPr/>
        </p:nvSpPr>
        <p:spPr bwMode="auto">
          <a:xfrm>
            <a:off x="2987824" y="241484"/>
            <a:ext cx="35637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FATTORE TEMPO!!!</a:t>
            </a:r>
            <a:endParaRPr lang="en-US" altLang="it-IT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108" name="Text Box 6"/>
          <p:cNvSpPr txBox="1">
            <a:spLocks noChangeArrowheads="1"/>
          </p:cNvSpPr>
          <p:nvPr/>
        </p:nvSpPr>
        <p:spPr bwMode="auto">
          <a:xfrm>
            <a:off x="603250" y="1628775"/>
            <a:ext cx="7854950" cy="441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449263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49263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492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492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492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92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92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92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92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lang="en-US" altLang="it-IT" sz="2400">
                <a:solidFill>
                  <a:prstClr val="black"/>
                </a:solidFill>
                <a:latin typeface="Tahoma" pitchFamily="34" charset="0"/>
              </a:rPr>
              <a:t>  A delay of antibiotic treatment of more than 4 hours after  	hospital admission is associated with increased mortality.</a:t>
            </a:r>
          </a:p>
          <a:p>
            <a:pPr>
              <a:lnSpc>
                <a:spcPct val="130000"/>
              </a:lnSpc>
              <a:spcBef>
                <a:spcPct val="0"/>
              </a:spcBef>
              <a:buClr>
                <a:srgbClr val="000066"/>
              </a:buClr>
              <a:buFont typeface="Wingdings" pitchFamily="2" charset="2"/>
              <a:buNone/>
            </a:pPr>
            <a:endParaRPr lang="en-US" altLang="it-IT" sz="2400">
              <a:solidFill>
                <a:prstClr val="black"/>
              </a:solidFill>
              <a:latin typeface="Tahoma" pitchFamily="34" charset="0"/>
            </a:endParaRPr>
          </a:p>
          <a:p>
            <a:pPr>
              <a:lnSpc>
                <a:spcPct val="130000"/>
              </a:lnSpc>
              <a:spcBef>
                <a:spcPct val="0"/>
              </a:spcBef>
              <a:buClr>
                <a:srgbClr val="000066"/>
              </a:buClr>
              <a:buFont typeface="Wingdings" pitchFamily="2" charset="2"/>
              <a:buNone/>
            </a:pPr>
            <a:endParaRPr lang="en-US" altLang="it-IT" sz="2400">
              <a:solidFill>
                <a:prstClr val="black"/>
              </a:solidFill>
              <a:latin typeface="Tahoma" pitchFamily="34" charset="0"/>
            </a:endParaRPr>
          </a:p>
          <a:p>
            <a:pPr>
              <a:lnSpc>
                <a:spcPct val="130000"/>
              </a:lnSpc>
              <a:spcBef>
                <a:spcPct val="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lang="en-US" altLang="it-IT" sz="2400">
                <a:solidFill>
                  <a:prstClr val="black"/>
                </a:solidFill>
                <a:latin typeface="Tahoma" pitchFamily="34" charset="0"/>
              </a:rPr>
              <a:t>  Hence, rapid diagnosis of CAP and an accurate 	differentiation from viral respiratory illness and non-	infectious causes has important therapeutic and prognostic 	implications.</a:t>
            </a:r>
          </a:p>
        </p:txBody>
      </p:sp>
      <p:sp>
        <p:nvSpPr>
          <p:cNvPr id="47109" name="Text Box 7"/>
          <p:cNvSpPr txBox="1">
            <a:spLocks noChangeArrowheads="1"/>
          </p:cNvSpPr>
          <p:nvPr/>
        </p:nvSpPr>
        <p:spPr bwMode="auto">
          <a:xfrm>
            <a:off x="5149850" y="5589588"/>
            <a:ext cx="4030663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it-IT" sz="1200">
                <a:solidFill>
                  <a:prstClr val="black"/>
                </a:solidFill>
              </a:rPr>
              <a:t>Diagnostic and prognostic accurancy of clinical and laboratory parameters in community-acquired pneumonia.. Müller et al, </a:t>
            </a:r>
            <a:r>
              <a:rPr lang="en-US" altLang="it-IT" sz="1200" i="1">
                <a:solidFill>
                  <a:prstClr val="black"/>
                </a:solidFill>
              </a:rPr>
              <a:t>JBMC Infectious Diseases 2007</a:t>
            </a:r>
            <a:r>
              <a:rPr lang="en-US" altLang="it-IT" sz="1200">
                <a:solidFill>
                  <a:prstClr val="black"/>
                </a:solidFill>
              </a:rPr>
              <a:t/>
            </a:r>
            <a:br>
              <a:rPr lang="en-US" altLang="it-IT" sz="1200">
                <a:solidFill>
                  <a:prstClr val="black"/>
                </a:solidFill>
              </a:rPr>
            </a:br>
            <a:endParaRPr lang="en-US" altLang="it-IT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3271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1" name="Group 2"/>
          <p:cNvGrpSpPr>
            <a:grpSpLocks/>
          </p:cNvGrpSpPr>
          <p:nvPr/>
        </p:nvGrpSpPr>
        <p:grpSpPr bwMode="auto">
          <a:xfrm>
            <a:off x="2906713" y="811213"/>
            <a:ext cx="3206750" cy="5497512"/>
            <a:chOff x="2060" y="511"/>
            <a:chExt cx="2272" cy="3463"/>
          </a:xfrm>
        </p:grpSpPr>
        <p:sp>
          <p:nvSpPr>
            <p:cNvPr id="48143" name="Rectangle 3"/>
            <p:cNvSpPr>
              <a:spLocks noChangeArrowheads="1"/>
            </p:cNvSpPr>
            <p:nvPr/>
          </p:nvSpPr>
          <p:spPr bwMode="auto">
            <a:xfrm>
              <a:off x="2060" y="527"/>
              <a:ext cx="2269" cy="3447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it-IT" sz="2400">
                <a:solidFill>
                  <a:prstClr val="black"/>
                </a:solidFill>
              </a:endParaRPr>
            </a:p>
          </p:txBody>
        </p:sp>
        <p:sp>
          <p:nvSpPr>
            <p:cNvPr id="48144" name="Text Box 4"/>
            <p:cNvSpPr txBox="1">
              <a:spLocks noChangeArrowheads="1"/>
            </p:cNvSpPr>
            <p:nvPr/>
          </p:nvSpPr>
          <p:spPr bwMode="auto">
            <a:xfrm>
              <a:off x="2942" y="2281"/>
              <a:ext cx="668" cy="330"/>
            </a:xfrm>
            <a:prstGeom prst="rect">
              <a:avLst/>
            </a:prstGeom>
            <a:noFill/>
            <a:ln w="9525">
              <a:solidFill>
                <a:srgbClr val="EAEAE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800">
                  <a:solidFill>
                    <a:srgbClr val="000000"/>
                  </a:solidFill>
                  <a:latin typeface="Arial" pitchFamily="34" charset="0"/>
                </a:rPr>
                <a:t>PCR</a:t>
              </a:r>
            </a:p>
          </p:txBody>
        </p:sp>
        <p:sp>
          <p:nvSpPr>
            <p:cNvPr id="48145" name="Text Box 5"/>
            <p:cNvSpPr txBox="1">
              <a:spLocks noChangeArrowheads="1"/>
            </p:cNvSpPr>
            <p:nvPr/>
          </p:nvSpPr>
          <p:spPr bwMode="auto">
            <a:xfrm>
              <a:off x="2231" y="920"/>
              <a:ext cx="2101" cy="330"/>
            </a:xfrm>
            <a:prstGeom prst="rect">
              <a:avLst/>
            </a:prstGeom>
            <a:noFill/>
            <a:ln w="9525">
              <a:solidFill>
                <a:srgbClr val="EAEAE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800">
                  <a:solidFill>
                    <a:srgbClr val="000000"/>
                  </a:solidFill>
                  <a:latin typeface="Arial" pitchFamily="34" charset="0"/>
                </a:rPr>
                <a:t>Antigen detection</a:t>
              </a:r>
            </a:p>
          </p:txBody>
        </p:sp>
        <p:sp>
          <p:nvSpPr>
            <p:cNvPr id="48146" name="Text Box 6"/>
            <p:cNvSpPr txBox="1">
              <a:spLocks noChangeArrowheads="1"/>
            </p:cNvSpPr>
            <p:nvPr/>
          </p:nvSpPr>
          <p:spPr bwMode="auto">
            <a:xfrm>
              <a:off x="2612" y="3233"/>
              <a:ext cx="1278" cy="330"/>
            </a:xfrm>
            <a:prstGeom prst="rect">
              <a:avLst/>
            </a:prstGeom>
            <a:noFill/>
            <a:ln w="9525">
              <a:solidFill>
                <a:srgbClr val="EAEAE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800">
                  <a:solidFill>
                    <a:srgbClr val="000000"/>
                  </a:solidFill>
                  <a:latin typeface="Arial" pitchFamily="34" charset="0"/>
                </a:rPr>
                <a:t>Shell vials</a:t>
              </a:r>
            </a:p>
          </p:txBody>
        </p:sp>
        <p:sp>
          <p:nvSpPr>
            <p:cNvPr id="48147" name="Text Box 7"/>
            <p:cNvSpPr txBox="1">
              <a:spLocks noChangeArrowheads="1"/>
            </p:cNvSpPr>
            <p:nvPr/>
          </p:nvSpPr>
          <p:spPr bwMode="auto">
            <a:xfrm>
              <a:off x="2984" y="511"/>
              <a:ext cx="53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400">
                  <a:solidFill>
                    <a:srgbClr val="B57637"/>
                  </a:solidFill>
                  <a:latin typeface="Arial" pitchFamily="34" charset="0"/>
                </a:rPr>
                <a:t>‘90s</a:t>
              </a:r>
            </a:p>
          </p:txBody>
        </p:sp>
      </p:grpSp>
      <p:sp>
        <p:nvSpPr>
          <p:cNvPr id="48132" name="Rectangle 8"/>
          <p:cNvSpPr>
            <a:spLocks noChangeArrowheads="1"/>
          </p:cNvSpPr>
          <p:nvPr/>
        </p:nvSpPr>
        <p:spPr bwMode="auto">
          <a:xfrm>
            <a:off x="155575" y="836613"/>
            <a:ext cx="2560638" cy="5472112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it-IT" sz="2400">
              <a:solidFill>
                <a:prstClr val="black"/>
              </a:solidFill>
            </a:endParaRPr>
          </a:p>
        </p:txBody>
      </p:sp>
      <p:sp>
        <p:nvSpPr>
          <p:cNvPr id="48133" name="Text Box 9"/>
          <p:cNvSpPr txBox="1">
            <a:spLocks noChangeArrowheads="1"/>
          </p:cNvSpPr>
          <p:nvPr/>
        </p:nvSpPr>
        <p:spPr bwMode="auto">
          <a:xfrm>
            <a:off x="3227388" y="41275"/>
            <a:ext cx="21653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>
                <a:solidFill>
                  <a:srgbClr val="000066"/>
                </a:solidFill>
                <a:latin typeface="Arial" pitchFamily="34" charset="0"/>
              </a:rPr>
              <a:t>Available tests</a:t>
            </a:r>
          </a:p>
        </p:txBody>
      </p:sp>
      <p:sp>
        <p:nvSpPr>
          <p:cNvPr id="48134" name="Text Box 10"/>
          <p:cNvSpPr txBox="1">
            <a:spLocks noChangeArrowheads="1"/>
          </p:cNvSpPr>
          <p:nvPr/>
        </p:nvSpPr>
        <p:spPr bwMode="auto">
          <a:xfrm>
            <a:off x="673100" y="4365625"/>
            <a:ext cx="1604963" cy="523875"/>
          </a:xfrm>
          <a:prstGeom prst="rect">
            <a:avLst/>
          </a:prstGeom>
          <a:noFill/>
          <a:ln w="9525">
            <a:solidFill>
              <a:srgbClr val="EAEAE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800">
                <a:solidFill>
                  <a:srgbClr val="000000"/>
                </a:solidFill>
                <a:latin typeface="Arial" pitchFamily="34" charset="0"/>
              </a:rPr>
              <a:t>Serology</a:t>
            </a:r>
          </a:p>
        </p:txBody>
      </p:sp>
      <p:sp>
        <p:nvSpPr>
          <p:cNvPr id="48135" name="Text Box 11"/>
          <p:cNvSpPr txBox="1">
            <a:spLocks noChangeArrowheads="1"/>
          </p:cNvSpPr>
          <p:nvPr/>
        </p:nvSpPr>
        <p:spPr bwMode="auto">
          <a:xfrm>
            <a:off x="223838" y="1439863"/>
            <a:ext cx="2424112" cy="1384300"/>
          </a:xfrm>
          <a:prstGeom prst="rect">
            <a:avLst/>
          </a:prstGeom>
          <a:noFill/>
          <a:ln w="9525">
            <a:solidFill>
              <a:srgbClr val="EAEAE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2800">
                <a:solidFill>
                  <a:srgbClr val="000000"/>
                </a:solidFill>
                <a:latin typeface="Arial" pitchFamily="34" charset="0"/>
              </a:rPr>
              <a:t>Gram staining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it-IT" sz="2800">
              <a:solidFill>
                <a:srgbClr val="000000"/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2800">
                <a:solidFill>
                  <a:srgbClr val="000000"/>
                </a:solidFill>
                <a:latin typeface="Arial" pitchFamily="34" charset="0"/>
              </a:rPr>
              <a:t>Culture</a:t>
            </a:r>
          </a:p>
        </p:txBody>
      </p:sp>
      <p:sp>
        <p:nvSpPr>
          <p:cNvPr id="48136" name="Text Box 12"/>
          <p:cNvSpPr txBox="1">
            <a:spLocks noChangeArrowheads="1"/>
          </p:cNvSpPr>
          <p:nvPr/>
        </p:nvSpPr>
        <p:spPr bwMode="auto">
          <a:xfrm>
            <a:off x="777875" y="2822575"/>
            <a:ext cx="1316038" cy="83026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2400">
                <a:solidFill>
                  <a:srgbClr val="000000"/>
                </a:solidFill>
                <a:latin typeface="Arial" pitchFamily="34" charset="0"/>
              </a:rPr>
              <a:t>Bacteria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2400">
                <a:solidFill>
                  <a:srgbClr val="000000"/>
                </a:solidFill>
                <a:latin typeface="Arial" pitchFamily="34" charset="0"/>
              </a:rPr>
              <a:t>Fungi</a:t>
            </a:r>
          </a:p>
        </p:txBody>
      </p:sp>
      <p:sp>
        <p:nvSpPr>
          <p:cNvPr id="48137" name="Text Box 13"/>
          <p:cNvSpPr txBox="1">
            <a:spLocks noChangeArrowheads="1"/>
          </p:cNvSpPr>
          <p:nvPr/>
        </p:nvSpPr>
        <p:spPr bwMode="auto">
          <a:xfrm>
            <a:off x="280988" y="4978400"/>
            <a:ext cx="2309812" cy="12001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2400">
                <a:solidFill>
                  <a:srgbClr val="000000"/>
                </a:solidFill>
                <a:latin typeface="Arial" pitchFamily="34" charset="0"/>
              </a:rPr>
              <a:t>Virus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2400" i="1">
                <a:solidFill>
                  <a:srgbClr val="000000"/>
                </a:solidFill>
                <a:latin typeface="Arial" pitchFamily="34" charset="0"/>
              </a:rPr>
              <a:t>M. pneumoniae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2400" i="1">
                <a:solidFill>
                  <a:srgbClr val="000000"/>
                </a:solidFill>
                <a:latin typeface="Arial" pitchFamily="34" charset="0"/>
              </a:rPr>
              <a:t>C. pneumoniae</a:t>
            </a:r>
          </a:p>
        </p:txBody>
      </p:sp>
      <p:sp>
        <p:nvSpPr>
          <p:cNvPr id="48138" name="Text Box 14"/>
          <p:cNvSpPr txBox="1">
            <a:spLocks noChangeArrowheads="1"/>
          </p:cNvSpPr>
          <p:nvPr/>
        </p:nvSpPr>
        <p:spPr bwMode="auto">
          <a:xfrm>
            <a:off x="3411538" y="1989138"/>
            <a:ext cx="2292350" cy="12001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2400" i="1">
                <a:solidFill>
                  <a:srgbClr val="000000"/>
                </a:solidFill>
                <a:latin typeface="Arial" pitchFamily="34" charset="0"/>
              </a:rPr>
              <a:t>L. pneumophila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2400" i="1">
                <a:solidFill>
                  <a:srgbClr val="000000"/>
                </a:solidFill>
                <a:latin typeface="Arial" pitchFamily="34" charset="0"/>
              </a:rPr>
              <a:t>S. pneumoniae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2400">
                <a:solidFill>
                  <a:srgbClr val="000000"/>
                </a:solidFill>
                <a:latin typeface="Arial" pitchFamily="34" charset="0"/>
              </a:rPr>
              <a:t>RSV</a:t>
            </a:r>
          </a:p>
        </p:txBody>
      </p:sp>
      <p:sp>
        <p:nvSpPr>
          <p:cNvPr id="48139" name="Text Box 15"/>
          <p:cNvSpPr txBox="1">
            <a:spLocks noChangeArrowheads="1"/>
          </p:cNvSpPr>
          <p:nvPr/>
        </p:nvSpPr>
        <p:spPr bwMode="auto">
          <a:xfrm>
            <a:off x="3190875" y="4149725"/>
            <a:ext cx="2770188" cy="83026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2400">
                <a:solidFill>
                  <a:srgbClr val="000000"/>
                </a:solidFill>
                <a:latin typeface="Arial" pitchFamily="34" charset="0"/>
              </a:rPr>
              <a:t>Virus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2400">
                <a:solidFill>
                  <a:srgbClr val="000000"/>
                </a:solidFill>
                <a:latin typeface="Arial" pitchFamily="34" charset="0"/>
              </a:rPr>
              <a:t>Fastidious bacteria</a:t>
            </a:r>
          </a:p>
        </p:txBody>
      </p:sp>
      <p:sp>
        <p:nvSpPr>
          <p:cNvPr id="48140" name="Text Box 16"/>
          <p:cNvSpPr txBox="1">
            <a:spLocks noChangeArrowheads="1"/>
          </p:cNvSpPr>
          <p:nvPr/>
        </p:nvSpPr>
        <p:spPr bwMode="auto">
          <a:xfrm>
            <a:off x="4105275" y="5734050"/>
            <a:ext cx="882650" cy="46196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2400">
                <a:solidFill>
                  <a:srgbClr val="000000"/>
                </a:solidFill>
                <a:latin typeface="Arial" pitchFamily="34" charset="0"/>
              </a:rPr>
              <a:t>Virus</a:t>
            </a:r>
          </a:p>
        </p:txBody>
      </p:sp>
      <p:sp>
        <p:nvSpPr>
          <p:cNvPr id="48142" name="Text Box 18"/>
          <p:cNvSpPr txBox="1">
            <a:spLocks noChangeArrowheads="1"/>
          </p:cNvSpPr>
          <p:nvPr/>
        </p:nvSpPr>
        <p:spPr bwMode="auto">
          <a:xfrm>
            <a:off x="923925" y="811213"/>
            <a:ext cx="10160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>
                <a:solidFill>
                  <a:srgbClr val="B57637"/>
                </a:solidFill>
                <a:latin typeface="Arial" pitchFamily="34" charset="0"/>
              </a:rPr>
              <a:t>&lt; ‘80s</a:t>
            </a:r>
          </a:p>
        </p:txBody>
      </p:sp>
      <p:grpSp>
        <p:nvGrpSpPr>
          <p:cNvPr id="3" name="Gruppo 2"/>
          <p:cNvGrpSpPr/>
          <p:nvPr/>
        </p:nvGrpSpPr>
        <p:grpSpPr>
          <a:xfrm>
            <a:off x="6228184" y="836613"/>
            <a:ext cx="3035767" cy="5472112"/>
            <a:chOff x="6228184" y="836613"/>
            <a:chExt cx="3035767" cy="5472112"/>
          </a:xfrm>
        </p:grpSpPr>
        <p:grpSp>
          <p:nvGrpSpPr>
            <p:cNvPr id="417811" name="Group 19"/>
            <p:cNvGrpSpPr>
              <a:grpSpLocks/>
            </p:cNvGrpSpPr>
            <p:nvPr/>
          </p:nvGrpSpPr>
          <p:grpSpPr bwMode="auto">
            <a:xfrm>
              <a:off x="6364288" y="836613"/>
              <a:ext cx="2687637" cy="5472112"/>
              <a:chOff x="4510" y="527"/>
              <a:chExt cx="1905" cy="3447"/>
            </a:xfrm>
          </p:grpSpPr>
          <p:sp>
            <p:nvSpPr>
              <p:cNvPr id="48148" name="Rectangle 20"/>
              <p:cNvSpPr>
                <a:spLocks noChangeArrowheads="1"/>
              </p:cNvSpPr>
              <p:nvPr/>
            </p:nvSpPr>
            <p:spPr bwMode="auto">
              <a:xfrm>
                <a:off x="4510" y="527"/>
                <a:ext cx="1905" cy="3447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it-IT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8149" name="Text Box 21"/>
              <p:cNvSpPr txBox="1">
                <a:spLocks noChangeArrowheads="1"/>
              </p:cNvSpPr>
              <p:nvPr/>
            </p:nvSpPr>
            <p:spPr bwMode="auto">
              <a:xfrm>
                <a:off x="4828" y="2251"/>
                <a:ext cx="1420" cy="330"/>
              </a:xfrm>
              <a:prstGeom prst="rect">
                <a:avLst/>
              </a:prstGeom>
              <a:noFill/>
              <a:ln w="9525">
                <a:solidFill>
                  <a:srgbClr val="EAEAEA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AEAEA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it-IT" sz="2800" dirty="0">
                    <a:solidFill>
                      <a:srgbClr val="000000"/>
                    </a:solidFill>
                    <a:latin typeface="Arial" pitchFamily="34" charset="0"/>
                  </a:rPr>
                  <a:t>Biomarkers</a:t>
                </a:r>
              </a:p>
            </p:txBody>
          </p:sp>
          <p:sp>
            <p:nvSpPr>
              <p:cNvPr id="48150" name="Text Box 22"/>
              <p:cNvSpPr txBox="1">
                <a:spLocks noChangeArrowheads="1"/>
              </p:cNvSpPr>
              <p:nvPr/>
            </p:nvSpPr>
            <p:spPr bwMode="auto">
              <a:xfrm>
                <a:off x="5245" y="527"/>
                <a:ext cx="74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it-IT" sz="2400">
                    <a:solidFill>
                      <a:srgbClr val="B57637"/>
                    </a:solidFill>
                    <a:latin typeface="Arial" pitchFamily="34" charset="0"/>
                  </a:rPr>
                  <a:t>&gt;2000</a:t>
                </a:r>
              </a:p>
            </p:txBody>
          </p:sp>
        </p:grpSp>
        <p:sp>
          <p:nvSpPr>
            <p:cNvPr id="417809" name="Text Box 17"/>
            <p:cNvSpPr txBox="1">
              <a:spLocks noChangeArrowheads="1"/>
            </p:cNvSpPr>
            <p:nvPr/>
          </p:nvSpPr>
          <p:spPr bwMode="auto">
            <a:xfrm>
              <a:off x="7177088" y="4292600"/>
              <a:ext cx="1160462" cy="120015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it-IT" sz="2400">
                  <a:solidFill>
                    <a:srgbClr val="000000"/>
                  </a:solidFill>
                  <a:latin typeface="Arial" pitchFamily="34" charset="0"/>
                </a:rPr>
                <a:t>hsCRP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en-US" altLang="it-IT" sz="2400">
                <a:solidFill>
                  <a:srgbClr val="000000"/>
                </a:solidFill>
                <a:latin typeface="Arial" pitchFamily="34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it-IT" sz="2400">
                  <a:solidFill>
                    <a:srgbClr val="000000"/>
                  </a:solidFill>
                  <a:latin typeface="Arial" pitchFamily="34" charset="0"/>
                </a:rPr>
                <a:t>PCT</a:t>
              </a:r>
            </a:p>
          </p:txBody>
        </p:sp>
        <p:sp>
          <p:nvSpPr>
            <p:cNvPr id="2" name="Ovale 1"/>
            <p:cNvSpPr/>
            <p:nvPr/>
          </p:nvSpPr>
          <p:spPr>
            <a:xfrm>
              <a:off x="6228184" y="3140968"/>
              <a:ext cx="2880320" cy="302433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 Box 21"/>
            <p:cNvSpPr txBox="1">
              <a:spLocks noChangeArrowheads="1"/>
            </p:cNvSpPr>
            <p:nvPr/>
          </p:nvSpPr>
          <p:spPr bwMode="auto">
            <a:xfrm>
              <a:off x="6228184" y="1772816"/>
              <a:ext cx="3035767" cy="523220"/>
            </a:xfrm>
            <a:prstGeom prst="rect">
              <a:avLst/>
            </a:prstGeom>
            <a:noFill/>
            <a:ln w="9525">
              <a:solidFill>
                <a:srgbClr val="EAEAE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800" dirty="0" smtClean="0">
                  <a:solidFill>
                    <a:srgbClr val="000000"/>
                  </a:solidFill>
                  <a:latin typeface="Arial" pitchFamily="34" charset="0"/>
                </a:rPr>
                <a:t>Multiplex RT-PCR</a:t>
              </a:r>
              <a:endParaRPr lang="en-US" altLang="it-IT" sz="28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75143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17032"/>
            <a:ext cx="7812360" cy="28719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95" y="548680"/>
            <a:ext cx="8579785" cy="23762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69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Oval 2"/>
          <p:cNvSpPr>
            <a:spLocks noChangeArrowheads="1"/>
          </p:cNvSpPr>
          <p:nvPr/>
        </p:nvSpPr>
        <p:spPr bwMode="auto">
          <a:xfrm>
            <a:off x="3563938" y="908050"/>
            <a:ext cx="5435600" cy="17272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it-IT" sz="2400">
              <a:solidFill>
                <a:schemeClr val="accent2"/>
              </a:solidFill>
            </a:endParaRP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0" y="115888"/>
            <a:ext cx="9144000" cy="5286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DE8D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800">
                <a:latin typeface="Arial" pitchFamily="34" charset="0"/>
              </a:rPr>
              <a:t>Diagnosi microbiologica di polmonite: campioni biologici</a:t>
            </a:r>
          </a:p>
        </p:txBody>
      </p:sp>
      <p:sp>
        <p:nvSpPr>
          <p:cNvPr id="50180" name="Oval 4"/>
          <p:cNvSpPr>
            <a:spLocks noChangeArrowheads="1"/>
          </p:cNvSpPr>
          <p:nvPr/>
        </p:nvSpPr>
        <p:spPr bwMode="auto">
          <a:xfrm>
            <a:off x="381000" y="1052513"/>
            <a:ext cx="2819400" cy="14478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800" b="1">
                <a:latin typeface="Arial" pitchFamily="34" charset="0"/>
              </a:rPr>
              <a:t>espettorato</a:t>
            </a: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3581400" y="1412875"/>
            <a:ext cx="53340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it-IT" altLang="it-IT" sz="2800" b="1">
                <a:latin typeface="Arial" pitchFamily="34" charset="0"/>
              </a:rPr>
              <a:t>lavaggio bronco-alveolare</a:t>
            </a:r>
          </a:p>
          <a:p>
            <a:pPr algn="ctr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it-IT" altLang="it-IT" sz="2400" b="1">
              <a:latin typeface="Arial" pitchFamily="34" charset="0"/>
            </a:endParaRPr>
          </a:p>
        </p:txBody>
      </p:sp>
      <p:sp>
        <p:nvSpPr>
          <p:cNvPr id="50182" name="Oval 6"/>
          <p:cNvSpPr>
            <a:spLocks noChangeArrowheads="1"/>
          </p:cNvSpPr>
          <p:nvPr/>
        </p:nvSpPr>
        <p:spPr bwMode="auto">
          <a:xfrm>
            <a:off x="3347864" y="6308725"/>
            <a:ext cx="2590800" cy="360363"/>
          </a:xfrm>
          <a:prstGeom prst="ellipse">
            <a:avLst/>
          </a:prstGeom>
          <a:noFill/>
          <a:ln w="9525">
            <a:solidFill>
              <a:srgbClr val="FFFF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 b="1" dirty="0" smtClean="0">
                <a:latin typeface="Arial" pitchFamily="34" charset="0"/>
              </a:rPr>
              <a:t>Emocoltura!!!</a:t>
            </a:r>
            <a:endParaRPr lang="it-IT" altLang="it-IT" sz="2400" b="1" dirty="0">
              <a:latin typeface="Arial" pitchFamily="34" charset="0"/>
            </a:endParaRP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3563938" y="2781300"/>
            <a:ext cx="5334000" cy="32400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Arial" pitchFamily="34" charset="0"/>
              </a:rPr>
              <a:t>brushing bronchiale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Arial" pitchFamily="34" charset="0"/>
              </a:rPr>
              <a:t>lavaggio bronchiale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Arial" pitchFamily="34" charset="0"/>
              </a:rPr>
              <a:t>biopsia polmonare transbronchiale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Arial" pitchFamily="34" charset="0"/>
              </a:rPr>
              <a:t>biopsia bronchiale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Arial" pitchFamily="34" charset="0"/>
              </a:rPr>
              <a:t>aspirato tracheale da tubo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Arial" pitchFamily="34" charset="0"/>
              </a:rPr>
              <a:t>aspirato transtracheale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Arial" pitchFamily="34" charset="0"/>
              </a:rPr>
              <a:t>ago-aspirato transcutaneo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Arial" pitchFamily="34" charset="0"/>
              </a:rPr>
              <a:t>biopsia polmonare</a:t>
            </a: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0" y="4508500"/>
            <a:ext cx="30702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>
                <a:latin typeface="Arial" pitchFamily="34" charset="0"/>
              </a:rPr>
              <a:t>altri campioni</a:t>
            </a:r>
          </a:p>
        </p:txBody>
      </p:sp>
      <p:sp>
        <p:nvSpPr>
          <p:cNvPr id="50185" name="Line 12"/>
          <p:cNvSpPr>
            <a:spLocks noChangeShapeType="1"/>
          </p:cNvSpPr>
          <p:nvPr/>
        </p:nvSpPr>
        <p:spPr bwMode="auto">
          <a:xfrm>
            <a:off x="3348038" y="2997200"/>
            <a:ext cx="0" cy="280828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6" name="Line 13"/>
          <p:cNvSpPr>
            <a:spLocks noChangeShapeType="1"/>
          </p:cNvSpPr>
          <p:nvPr/>
        </p:nvSpPr>
        <p:spPr bwMode="auto">
          <a:xfrm>
            <a:off x="3348038" y="6308725"/>
            <a:ext cx="0" cy="28892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7" name="Line 14"/>
          <p:cNvSpPr>
            <a:spLocks noChangeShapeType="1"/>
          </p:cNvSpPr>
          <p:nvPr/>
        </p:nvSpPr>
        <p:spPr bwMode="auto">
          <a:xfrm>
            <a:off x="2916238" y="4868863"/>
            <a:ext cx="287337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8" name="Line 15"/>
          <p:cNvSpPr>
            <a:spLocks noChangeShapeType="1"/>
          </p:cNvSpPr>
          <p:nvPr/>
        </p:nvSpPr>
        <p:spPr bwMode="auto">
          <a:xfrm>
            <a:off x="2484438" y="5229225"/>
            <a:ext cx="647700" cy="1008063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4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168275" y="579438"/>
            <a:ext cx="8715375" cy="6156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it-IT" altLang="it-IT" sz="2400" b="1" noProof="1">
                <a:latin typeface="Arial" pitchFamily="34" charset="0"/>
              </a:rPr>
              <a:t>ESPETTORATO</a:t>
            </a: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it-IT" altLang="it-IT" sz="2400" noProof="1" smtClean="0">
                <a:latin typeface="Arial" pitchFamily="34" charset="0"/>
              </a:rPr>
              <a:t>materiale </a:t>
            </a:r>
            <a:r>
              <a:rPr lang="it-IT" altLang="it-IT" sz="2400" noProof="1">
                <a:latin typeface="Arial" pitchFamily="34" charset="0"/>
              </a:rPr>
              <a:t>biologico </a:t>
            </a:r>
            <a:r>
              <a:rPr lang="it-IT" altLang="it-IT" sz="2400" noProof="1" smtClean="0">
                <a:latin typeface="Arial" pitchFamily="34" charset="0"/>
              </a:rPr>
              <a:t>scarsamente appresentativo </a:t>
            </a:r>
            <a:r>
              <a:rPr lang="it-IT" altLang="it-IT" sz="2400" noProof="1">
                <a:latin typeface="Arial" pitchFamily="34" charset="0"/>
              </a:rPr>
              <a:t>per la diagnosi eziologica di infezione </a:t>
            </a:r>
            <a:r>
              <a:rPr lang="it-IT" altLang="it-IT" sz="2400" noProof="1" smtClean="0">
                <a:latin typeface="Arial" pitchFamily="34" charset="0"/>
              </a:rPr>
              <a:t>delle </a:t>
            </a:r>
            <a:r>
              <a:rPr lang="it-IT" altLang="it-IT" sz="2400" noProof="1">
                <a:latin typeface="Arial" pitchFamily="34" charset="0"/>
              </a:rPr>
              <a:t>vie aeree profonde e fornisce risultati controversi. </a:t>
            </a: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it-IT" altLang="it-IT" sz="2400" noProof="1">
                <a:latin typeface="Arial" pitchFamily="34" charset="0"/>
              </a:rPr>
              <a:t>Dovrebbe essere raccolto solo da pazienti con polmonite </a:t>
            </a:r>
            <a:endParaRPr lang="it-IT" altLang="it-IT" sz="2400" dirty="0">
              <a:latin typeface="Arial" pitchFamily="34" charset="0"/>
            </a:endParaRP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it-IT" altLang="it-IT" sz="2400" noProof="1">
                <a:latin typeface="Arial" pitchFamily="34" charset="0"/>
              </a:rPr>
              <a:t>(sospetto</a:t>
            </a:r>
            <a:r>
              <a:rPr lang="it-IT" altLang="it-IT" sz="2400" dirty="0">
                <a:latin typeface="Arial" pitchFamily="34" charset="0"/>
              </a:rPr>
              <a:t> </a:t>
            </a:r>
            <a:r>
              <a:rPr lang="it-IT" altLang="it-IT" sz="2400" noProof="1">
                <a:latin typeface="Arial" pitchFamily="34" charset="0"/>
              </a:rPr>
              <a:t>clinico e/o radiologico) e tosse produttiva, </a:t>
            </a:r>
            <a:endParaRPr lang="it-IT" altLang="it-IT" sz="2400" dirty="0">
              <a:latin typeface="Arial" pitchFamily="34" charset="0"/>
            </a:endParaRP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it-IT" altLang="it-IT" sz="2400" noProof="1">
                <a:latin typeface="Arial" pitchFamily="34" charset="0"/>
              </a:rPr>
              <a:t>capaci di espettorare.</a:t>
            </a:r>
            <a:r>
              <a:rPr lang="it-IT" altLang="it-IT" sz="2400" b="1" noProof="1">
                <a:latin typeface="Arial" pitchFamily="34" charset="0"/>
              </a:rPr>
              <a:t> </a:t>
            </a: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it-IT" altLang="it-IT" sz="2400" b="1" noProof="1">
                <a:latin typeface="Arial" pitchFamily="34" charset="0"/>
              </a:rPr>
              <a:t>Materiale per la raccolta: </a:t>
            </a:r>
            <a:r>
              <a:rPr lang="it-IT" altLang="it-IT" sz="2400" noProof="1">
                <a:latin typeface="Arial" pitchFamily="34" charset="0"/>
              </a:rPr>
              <a:t>recipiente sterile, </a:t>
            </a:r>
            <a:endParaRPr lang="it-IT" altLang="it-IT" sz="2400" dirty="0">
              <a:latin typeface="Arial" pitchFamily="34" charset="0"/>
            </a:endParaRP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it-IT" altLang="it-IT" sz="2400" noProof="1">
                <a:latin typeface="Arial" pitchFamily="34" charset="0"/>
              </a:rPr>
              <a:t>a bocca larga, con tappo a vite.</a:t>
            </a:r>
            <a:r>
              <a:rPr lang="it-IT" altLang="it-IT" sz="2400" b="1" noProof="1">
                <a:latin typeface="Arial" pitchFamily="34" charset="0"/>
              </a:rPr>
              <a:t> </a:t>
            </a: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it-IT" altLang="it-IT" sz="2400" b="1" noProof="1">
                <a:latin typeface="Arial" pitchFamily="34" charset="0"/>
              </a:rPr>
              <a:t>Modalità di raccolta: </a:t>
            </a:r>
            <a:br>
              <a:rPr lang="it-IT" altLang="it-IT" sz="2400" b="1" noProof="1">
                <a:latin typeface="Arial" pitchFamily="34" charset="0"/>
              </a:rPr>
            </a:br>
            <a:r>
              <a:rPr lang="it-IT" altLang="it-IT" sz="2400" noProof="1">
                <a:latin typeface="Arial" pitchFamily="34" charset="0"/>
              </a:rPr>
              <a:t>effettuare la raccolta al mattino a digiuno. </a:t>
            </a:r>
            <a:endParaRPr lang="it-IT" altLang="it-IT" sz="2400" dirty="0">
              <a:latin typeface="Arial" pitchFamily="34" charset="0"/>
            </a:endParaRP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it-IT" altLang="it-IT" sz="2400" noProof="1">
                <a:latin typeface="Arial" pitchFamily="34" charset="0"/>
              </a:rPr>
              <a:t>Fare una pulizia adeguata del cavo orale </a:t>
            </a:r>
            <a:endParaRPr lang="it-IT" altLang="it-IT" sz="2400" dirty="0">
              <a:latin typeface="Arial" pitchFamily="34" charset="0"/>
            </a:endParaRP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it-IT" altLang="it-IT" sz="2400" noProof="1">
                <a:latin typeface="Arial" pitchFamily="34" charset="0"/>
              </a:rPr>
              <a:t>e gargarismi con acqua distillata sterile. </a:t>
            </a: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it-IT" altLang="it-IT" sz="2400" noProof="1">
                <a:latin typeface="Arial" pitchFamily="34" charset="0"/>
              </a:rPr>
              <a:t>Raccogliere</a:t>
            </a:r>
            <a:r>
              <a:rPr lang="it-IT" altLang="it-IT" sz="2400" dirty="0">
                <a:latin typeface="Arial" pitchFamily="34" charset="0"/>
              </a:rPr>
              <a:t> </a:t>
            </a:r>
            <a:r>
              <a:rPr lang="it-IT" altLang="it-IT" sz="2400" noProof="1">
                <a:latin typeface="Arial" pitchFamily="34" charset="0"/>
              </a:rPr>
              <a:t>l’espettorato dopo un colpo di tosse profondo.</a:t>
            </a:r>
            <a:r>
              <a:rPr lang="it-IT" altLang="it-IT" sz="2400" b="1" noProof="1">
                <a:latin typeface="Arial" pitchFamily="34" charset="0"/>
              </a:rPr>
              <a:t> </a:t>
            </a: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4140200" y="92075"/>
            <a:ext cx="4516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Arial" pitchFamily="34" charset="0"/>
              </a:rPr>
              <a:t>DIAGNOSI MICROBIOLOGICA</a:t>
            </a:r>
            <a:endParaRPr lang="it-IT" altLang="it-IT" sz="2400" b="1" noProof="1">
              <a:latin typeface="Arial" pitchFamily="34" charset="0"/>
            </a:endParaRPr>
          </a:p>
        </p:txBody>
      </p:sp>
      <p:pic>
        <p:nvPicPr>
          <p:cNvPr id="51204" name="Picture 6" descr="immagine Contenitore Sterile per ur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330575"/>
            <a:ext cx="2079625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018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09600"/>
            <a:ext cx="219075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85800"/>
            <a:ext cx="219075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0"/>
            <a:ext cx="3810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429000"/>
            <a:ext cx="3810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654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2047875" y="44450"/>
            <a:ext cx="50450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DE8D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3600" b="1">
                <a:latin typeface="Arial" pitchFamily="34" charset="0"/>
              </a:rPr>
              <a:t>Espettorato</a:t>
            </a: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107950" y="1203325"/>
            <a:ext cx="2087563" cy="15128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Arial" pitchFamily="34" charset="0"/>
              </a:rPr>
              <a:t>PRO</a:t>
            </a:r>
          </a:p>
          <a:p>
            <a:pPr>
              <a:lnSpc>
                <a:spcPct val="70000"/>
              </a:lnSpc>
              <a:spcBef>
                <a:spcPct val="0"/>
              </a:spcBef>
              <a:buFontTx/>
              <a:buNone/>
            </a:pPr>
            <a:endParaRPr lang="it-IT" altLang="it-IT" sz="2400" b="1">
              <a:latin typeface="Arial" pitchFamily="34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Arial" pitchFamily="34" charset="0"/>
              </a:rPr>
              <a:t>prelievo</a:t>
            </a:r>
          </a:p>
          <a:p>
            <a:pPr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Arial" pitchFamily="34" charset="0"/>
              </a:rPr>
              <a:t>non invasivo</a:t>
            </a: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2339975" y="765175"/>
            <a:ext cx="6659563" cy="20081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Arial" pitchFamily="34" charset="0"/>
              </a:rPr>
              <a:t>CONTRO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Arial" pitchFamily="34" charset="0"/>
              </a:rPr>
              <a:t>- possibile contaminazione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Arial" pitchFamily="34" charset="0"/>
              </a:rPr>
              <a:t>- valutazione dell’idoneità *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Arial" pitchFamily="34" charset="0"/>
              </a:rPr>
              <a:t>- istruzioni al paziente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Char char="-"/>
            </a:pPr>
            <a:r>
              <a:rPr lang="it-IT" altLang="it-IT" sz="2400" b="1">
                <a:latin typeface="Arial" pitchFamily="34" charset="0"/>
              </a:rPr>
              <a:t> non idoneo per coltura anaerobi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Char char="-"/>
            </a:pPr>
            <a:r>
              <a:rPr lang="it-IT" altLang="it-IT" sz="2400" b="1">
                <a:latin typeface="Arial" pitchFamily="34" charset="0"/>
              </a:rPr>
              <a:t> spesso va fluidificato con N-acetilcisteina 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34925" y="2852738"/>
            <a:ext cx="9109075" cy="270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 b="1">
                <a:latin typeface="Arial" pitchFamily="34" charset="0"/>
              </a:rPr>
              <a:t>*</a:t>
            </a:r>
            <a:r>
              <a:rPr lang="it-IT" altLang="it-IT" sz="2400" b="1">
                <a:latin typeface="Arial" pitchFamily="34" charset="0"/>
              </a:rPr>
              <a:t> </a:t>
            </a:r>
            <a:r>
              <a:rPr lang="it-IT" altLang="it-IT" sz="2400" b="1" noProof="1">
                <a:latin typeface="Arial" pitchFamily="34" charset="0"/>
              </a:rPr>
              <a:t>IDONEITA’ DEL CAMPIONE: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Arial" pitchFamily="34" charset="0"/>
              </a:rPr>
              <a:t>Il numero di leucociti (PMN) valutato osservando il campione al microscopio indica l’idoneità o meno del campione: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Arial" pitchFamily="34" charset="0"/>
              </a:rPr>
              <a:t>la presenza di &lt; 25 leucociti per campo (a 10x) indica che il campione è contaminato con la saliva non è un vero espettorato. Analogamente, la presenza di molte cellule epiteliali indica che il campione è in pratica solo saliva</a:t>
            </a: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863600" y="5616575"/>
            <a:ext cx="7669213" cy="119697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Arial" pitchFamily="34" charset="0"/>
              </a:rPr>
              <a:t>CAMPIONE IDONEO: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 noProof="1">
                <a:latin typeface="Arial" pitchFamily="34" charset="0"/>
              </a:rPr>
              <a:t>&gt; 25 leucociti per campo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 noProof="1">
                <a:latin typeface="Arial" pitchFamily="34" charset="0"/>
              </a:rPr>
              <a:t>&lt; 10 cellule epiteliali per campo</a:t>
            </a:r>
            <a:endParaRPr lang="it-IT" altLang="it-IT" sz="2400" b="1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05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Bal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741488"/>
            <a:ext cx="327660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468313" y="4581525"/>
            <a:ext cx="83883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>
                <a:latin typeface="Arial" pitchFamily="34" charset="0"/>
              </a:rPr>
              <a:t>Il BAL è un'indagine endoscopica dell'albero tracheobronchiale tramite fibrobroncoscopio flessibile con prelievo di campione liquido broncoalveolare. </a:t>
            </a:r>
            <a:endParaRPr lang="en-US" altLang="it-IT" sz="2800">
              <a:latin typeface="Arial" pitchFamily="34" charset="0"/>
            </a:endParaRPr>
          </a:p>
        </p:txBody>
      </p:sp>
      <p:pic>
        <p:nvPicPr>
          <p:cNvPr id="54276" name="Picture 4" descr="sample-contai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924175"/>
            <a:ext cx="19050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AutoShape 5"/>
          <p:cNvSpPr>
            <a:spLocks noChangeArrowheads="1"/>
          </p:cNvSpPr>
          <p:nvPr/>
        </p:nvSpPr>
        <p:spPr bwMode="auto">
          <a:xfrm>
            <a:off x="4572000" y="2133600"/>
            <a:ext cx="2520950" cy="8651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995" y="10344"/>
                </a:moveTo>
                <a:cubicBezTo>
                  <a:pt x="18753" y="5994"/>
                  <a:pt x="15156" y="2592"/>
                  <a:pt x="10800" y="2592"/>
                </a:cubicBezTo>
                <a:cubicBezTo>
                  <a:pt x="6266" y="2592"/>
                  <a:pt x="2592" y="6266"/>
                  <a:pt x="2592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531" y="0"/>
                  <a:pt x="21264" y="4477"/>
                  <a:pt x="21583" y="10200"/>
                </a:cubicBezTo>
                <a:lnTo>
                  <a:pt x="24279" y="10050"/>
                </a:lnTo>
                <a:lnTo>
                  <a:pt x="20511" y="14262"/>
                </a:lnTo>
                <a:lnTo>
                  <a:pt x="16299" y="10494"/>
                </a:lnTo>
                <a:lnTo>
                  <a:pt x="18995" y="1034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750888" y="463550"/>
            <a:ext cx="7600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3600" b="1">
                <a:latin typeface="Arial" pitchFamily="34" charset="0"/>
              </a:rPr>
              <a:t>LAVAGGIO BRONCOALVEOLARE</a:t>
            </a:r>
            <a:endParaRPr lang="en-US" altLang="it-IT" sz="3600" b="1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96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250825" y="960438"/>
            <a:ext cx="8943474" cy="4240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it-IT" altLang="it-IT" sz="2400" b="1" noProof="1">
                <a:latin typeface="Arial" pitchFamily="34" charset="0"/>
              </a:rPr>
              <a:t>LAVAGGIO BRONCOALVEOLARE (BAL)</a:t>
            </a:r>
          </a:p>
          <a:p>
            <a:pPr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it-IT" altLang="it-IT" sz="2400" b="1" noProof="1">
                <a:latin typeface="Arial" pitchFamily="34" charset="0"/>
              </a:rPr>
              <a:t>E' una modalità di raccolta che evita generalmente la </a:t>
            </a:r>
          </a:p>
          <a:p>
            <a:pPr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it-IT" altLang="it-IT" sz="2400" b="1" noProof="1">
                <a:latin typeface="Arial" pitchFamily="34" charset="0"/>
              </a:rPr>
              <a:t>contaminazione del campione biologico con la popolazione </a:t>
            </a:r>
          </a:p>
          <a:p>
            <a:pPr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it-IT" altLang="it-IT" sz="2400" b="1" noProof="1">
                <a:latin typeface="Arial" pitchFamily="34" charset="0"/>
              </a:rPr>
              <a:t>microbica residente delle alte vie respiratorie. </a:t>
            </a:r>
          </a:p>
          <a:p>
            <a:pPr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it-IT" altLang="it-IT" sz="2400" b="1" noProof="1">
                <a:latin typeface="Arial" pitchFamily="34" charset="0"/>
              </a:rPr>
              <a:t>E' indicato per tutte le ricerche batteriologiche, fungine, </a:t>
            </a:r>
          </a:p>
          <a:p>
            <a:pPr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it-IT" altLang="it-IT" sz="2400" b="1" noProof="1" smtClean="0">
                <a:latin typeface="Arial" pitchFamily="34" charset="0"/>
              </a:rPr>
              <a:t>virologiche</a:t>
            </a:r>
            <a:r>
              <a:rPr lang="it-IT" altLang="it-IT" sz="2400" b="1" noProof="1">
                <a:latin typeface="Arial" pitchFamily="34" charset="0"/>
              </a:rPr>
              <a:t>. </a:t>
            </a:r>
          </a:p>
          <a:p>
            <a:pPr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it-IT" altLang="it-IT" sz="2400" b="1" noProof="1">
                <a:latin typeface="Arial" pitchFamily="34" charset="0"/>
              </a:rPr>
              <a:t>Per l'esame microbiologico del materiale da lavaggio </a:t>
            </a:r>
          </a:p>
          <a:p>
            <a:pPr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it-IT" altLang="it-IT" sz="2400" b="1" noProof="1">
                <a:latin typeface="Arial" pitchFamily="34" charset="0"/>
              </a:rPr>
              <a:t>broncoalveolare sono necessari almeno 10 mL.</a:t>
            </a:r>
          </a:p>
        </p:txBody>
      </p:sp>
    </p:spTree>
    <p:extLst>
      <p:ext uri="{BB962C8B-B14F-4D97-AF65-F5344CB8AC3E}">
        <p14:creationId xmlns:p14="http://schemas.microsoft.com/office/powerpoint/2010/main" val="271226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267200"/>
            <a:ext cx="209550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810000"/>
            <a:ext cx="175260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0"/>
            <a:ext cx="3543300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981200"/>
            <a:ext cx="2857500" cy="196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1324687" y="343031"/>
            <a:ext cx="648767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 b="1" noProof="1">
                <a:latin typeface="Arial" pitchFamily="34" charset="0"/>
              </a:rPr>
              <a:t> ESAME MICROSCOPICO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 b="1" noProof="1">
                <a:latin typeface="Arial" pitchFamily="34" charset="0"/>
              </a:rPr>
              <a:t>dell’espettorato dopo colorazione di GRAM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64859"/>
            <a:ext cx="3013872" cy="2212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40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179512" y="548680"/>
            <a:ext cx="8839200" cy="592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Arial" pitchFamily="34" charset="0"/>
              </a:rPr>
              <a:t>ESAME COLTURALE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it-IT" altLang="it-IT" sz="2400" b="1" dirty="0">
              <a:latin typeface="Arial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Arial" pitchFamily="34" charset="0"/>
              </a:rPr>
              <a:t>Deve essere sempre accompagnato dall’esame 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Arial" pitchFamily="34" charset="0"/>
              </a:rPr>
              <a:t>microscopico.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Arial" pitchFamily="34" charset="0"/>
              </a:rPr>
              <a:t>E’ necessario l’esame </a:t>
            </a:r>
            <a:r>
              <a:rPr lang="it-IT" altLang="it-IT" sz="2400" b="1" dirty="0" smtClean="0">
                <a:latin typeface="Arial" pitchFamily="34" charset="0"/>
              </a:rPr>
              <a:t>dell’espettorato/BAL </a:t>
            </a:r>
            <a:r>
              <a:rPr lang="it-IT" altLang="it-IT" sz="2400" b="1" dirty="0">
                <a:latin typeface="Arial" pitchFamily="34" charset="0"/>
              </a:rPr>
              <a:t>ed eventualmente </a:t>
            </a:r>
            <a:r>
              <a:rPr lang="it-IT" altLang="it-IT" sz="2400" b="1" dirty="0" smtClean="0">
                <a:latin typeface="Arial" pitchFamily="34" charset="0"/>
              </a:rPr>
              <a:t>emocoltura e esame colturale del liquido </a:t>
            </a:r>
            <a:r>
              <a:rPr lang="it-IT" altLang="it-IT" sz="2400" b="1" dirty="0">
                <a:latin typeface="Arial" pitchFamily="34" charset="0"/>
              </a:rPr>
              <a:t>pleurico 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it-IT" altLang="it-IT" sz="2400" b="1" dirty="0">
              <a:latin typeface="Arial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Arial" pitchFamily="34" charset="0"/>
              </a:rPr>
              <a:t>Il campione viene </a:t>
            </a:r>
            <a:r>
              <a:rPr lang="it-IT" altLang="it-IT" sz="2400" b="1" dirty="0" smtClean="0">
                <a:latin typeface="Arial" pitchFamily="34" charset="0"/>
              </a:rPr>
              <a:t>fluidificato e seminato </a:t>
            </a:r>
            <a:r>
              <a:rPr lang="it-IT" altLang="it-IT" sz="2400" b="1" dirty="0">
                <a:latin typeface="Arial" pitchFamily="34" charset="0"/>
              </a:rPr>
              <a:t>di routine in: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Arial" pitchFamily="34" charset="0"/>
              </a:rPr>
              <a:t>agar cioccolato (</a:t>
            </a:r>
            <a:r>
              <a:rPr lang="it-IT" altLang="it-IT" sz="2400" b="1" i="1" dirty="0" err="1">
                <a:latin typeface="Arial" pitchFamily="34" charset="0"/>
              </a:rPr>
              <a:t>Haemophilus</a:t>
            </a:r>
            <a:r>
              <a:rPr lang="it-IT" altLang="it-IT" sz="2400" b="1" dirty="0">
                <a:latin typeface="Arial" pitchFamily="34" charset="0"/>
              </a:rPr>
              <a:t>)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Arial" pitchFamily="34" charset="0"/>
              </a:rPr>
              <a:t>agar sangue       (</a:t>
            </a:r>
            <a:r>
              <a:rPr lang="it-IT" altLang="it-IT" sz="2400" b="1" i="1" dirty="0" err="1">
                <a:latin typeface="Arial" pitchFamily="34" charset="0"/>
              </a:rPr>
              <a:t>Streptococcus</a:t>
            </a:r>
            <a:r>
              <a:rPr lang="it-IT" altLang="it-IT" sz="2400" b="1" dirty="0">
                <a:latin typeface="Arial" pitchFamily="34" charset="0"/>
              </a:rPr>
              <a:t>)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Arial" pitchFamily="34" charset="0"/>
              </a:rPr>
              <a:t>MSA                (</a:t>
            </a:r>
            <a:r>
              <a:rPr lang="it-IT" altLang="it-IT" sz="2400" b="1" i="1" dirty="0" err="1">
                <a:latin typeface="Arial" pitchFamily="34" charset="0"/>
              </a:rPr>
              <a:t>Staphylococcu</a:t>
            </a:r>
            <a:r>
              <a:rPr lang="it-IT" altLang="it-IT" sz="2400" b="1" dirty="0" err="1">
                <a:latin typeface="Arial" pitchFamily="34" charset="0"/>
              </a:rPr>
              <a:t>s</a:t>
            </a:r>
            <a:r>
              <a:rPr lang="it-IT" altLang="it-IT" sz="2400" b="1" dirty="0">
                <a:latin typeface="Arial" pitchFamily="34" charset="0"/>
              </a:rPr>
              <a:t>)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it-IT" altLang="it-IT" sz="2400" b="1" dirty="0" err="1">
                <a:latin typeface="Arial" pitchFamily="34" charset="0"/>
              </a:rPr>
              <a:t>McConkey</a:t>
            </a:r>
            <a:r>
              <a:rPr lang="it-IT" altLang="it-IT" sz="2400" b="1" dirty="0">
                <a:latin typeface="Arial" pitchFamily="34" charset="0"/>
              </a:rPr>
              <a:t>       (GRAM-)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it-IT" altLang="it-IT" sz="2400" b="1" dirty="0" err="1">
                <a:latin typeface="Arial" pitchFamily="34" charset="0"/>
              </a:rPr>
              <a:t>Sabouraud</a:t>
            </a:r>
            <a:r>
              <a:rPr lang="it-IT" altLang="it-IT" sz="2400" b="1" dirty="0">
                <a:latin typeface="Arial" pitchFamily="34" charset="0"/>
              </a:rPr>
              <a:t>       (Funghi</a:t>
            </a:r>
            <a:r>
              <a:rPr lang="it-IT" altLang="it-IT" sz="2400" b="1" dirty="0" smtClean="0">
                <a:latin typeface="Arial" pitchFamily="34" charset="0"/>
              </a:rPr>
              <a:t>)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it-IT" altLang="it-IT" sz="2400" b="1" noProof="1">
              <a:latin typeface="Arial" pitchFamily="34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it-IT" altLang="it-IT" sz="2400" b="1" noProof="1" smtClean="0">
                <a:latin typeface="Arial" pitchFamily="34" charset="0"/>
              </a:rPr>
              <a:t>La coltura deve essere QUANTITATIVA</a:t>
            </a:r>
            <a:endParaRPr lang="it-IT" altLang="it-IT" sz="2400" b="1" noProof="1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56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621177" y="260648"/>
            <a:ext cx="1886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REFERTO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5496" y="902325"/>
            <a:ext cx="907300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Campione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biologico</a:t>
            </a:r>
            <a:endParaRPr lang="en-US" sz="2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Aspetto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macroscopico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purulento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ematico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mucoso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salivare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PMN (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quanti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per campo), Cellule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epiteliali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quante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eventuali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cellule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mononucleate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quante9,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batteri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Gram + e/o Gram -,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lieviti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Esame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colturale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positivo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negativo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batteri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patogeni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Popolazione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delle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vie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respiratorie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presente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assente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Identificazione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ABG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dell’isolato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 degli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isolati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potenzialmente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patogeni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carica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batterica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(UFC/ml)</a:t>
            </a:r>
          </a:p>
        </p:txBody>
      </p:sp>
    </p:spTree>
    <p:extLst>
      <p:ext uri="{BB962C8B-B14F-4D97-AF65-F5344CB8AC3E}">
        <p14:creationId xmlns:p14="http://schemas.microsoft.com/office/powerpoint/2010/main" val="179710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941388" y="976197"/>
            <a:ext cx="5971507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indent="-457200">
              <a:lnSpc>
                <a:spcPct val="80000"/>
              </a:lnSpc>
              <a:spcBef>
                <a:spcPct val="0"/>
              </a:spcBef>
            </a:pPr>
            <a:r>
              <a:rPr lang="it-IT" altLang="it-IT" sz="2800" b="1" dirty="0" smtClean="0">
                <a:solidFill>
                  <a:prstClr val="black"/>
                </a:solidFill>
                <a:latin typeface="Arial" pitchFamily="34" charset="0"/>
              </a:rPr>
              <a:t>tosse</a:t>
            </a:r>
          </a:p>
          <a:p>
            <a:pPr>
              <a:lnSpc>
                <a:spcPct val="80000"/>
              </a:lnSpc>
              <a:spcBef>
                <a:spcPct val="0"/>
              </a:spcBef>
              <a:buNone/>
            </a:pPr>
            <a:endParaRPr lang="it-IT" altLang="it-IT" sz="2800" b="1" dirty="0">
              <a:solidFill>
                <a:prstClr val="black"/>
              </a:solidFill>
              <a:latin typeface="Arial" pitchFamily="34" charset="0"/>
            </a:endParaRPr>
          </a:p>
          <a:p>
            <a:pPr marL="457200" indent="-457200">
              <a:lnSpc>
                <a:spcPct val="80000"/>
              </a:lnSpc>
              <a:spcBef>
                <a:spcPct val="0"/>
              </a:spcBef>
            </a:pPr>
            <a:r>
              <a:rPr lang="it-IT" altLang="it-IT" sz="2800" b="1" dirty="0" smtClean="0">
                <a:solidFill>
                  <a:prstClr val="black"/>
                </a:solidFill>
                <a:latin typeface="Arial" pitchFamily="34" charset="0"/>
              </a:rPr>
              <a:t>+/- espettorato muco-purulento</a:t>
            </a:r>
          </a:p>
          <a:p>
            <a:pPr>
              <a:lnSpc>
                <a:spcPct val="80000"/>
              </a:lnSpc>
              <a:spcBef>
                <a:spcPct val="0"/>
              </a:spcBef>
              <a:buNone/>
            </a:pPr>
            <a:endParaRPr lang="it-IT" altLang="it-IT" sz="2800" b="1" dirty="0">
              <a:solidFill>
                <a:prstClr val="black"/>
              </a:solidFill>
              <a:latin typeface="Arial" pitchFamily="34" charset="0"/>
            </a:endParaRPr>
          </a:p>
          <a:p>
            <a:pPr marL="457200" indent="-457200">
              <a:lnSpc>
                <a:spcPct val="80000"/>
              </a:lnSpc>
              <a:spcBef>
                <a:spcPct val="0"/>
              </a:spcBef>
            </a:pPr>
            <a:r>
              <a:rPr lang="it-IT" altLang="it-IT" sz="2800" b="1" dirty="0" smtClean="0">
                <a:solidFill>
                  <a:prstClr val="black"/>
                </a:solidFill>
                <a:latin typeface="Arial" pitchFamily="34" charset="0"/>
              </a:rPr>
              <a:t>rialzo termico</a:t>
            </a:r>
            <a:endParaRPr lang="it-IT" altLang="it-IT" sz="2800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50825" y="4057650"/>
            <a:ext cx="8893175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prstClr val="black"/>
                </a:solidFill>
                <a:latin typeface="Arial" pitchFamily="34" charset="0"/>
              </a:rPr>
              <a:t>                             </a:t>
            </a:r>
            <a:endParaRPr lang="it-IT" altLang="it-IT" sz="2800" b="1" dirty="0" smtClean="0">
              <a:solidFill>
                <a:srgbClr val="FF0000"/>
              </a:solidFill>
              <a:latin typeface="Arial" pitchFamily="34" charset="0"/>
            </a:endParaRPr>
          </a:p>
          <a:p>
            <a:pPr marL="457200" indent="-457200">
              <a:spcBef>
                <a:spcPct val="0"/>
              </a:spcBef>
            </a:pPr>
            <a:r>
              <a:rPr lang="it-IT" altLang="it-IT" sz="2800" b="1" dirty="0" smtClean="0">
                <a:solidFill>
                  <a:prstClr val="black"/>
                </a:solidFill>
                <a:latin typeface="Arial" pitchFamily="34" charset="0"/>
              </a:rPr>
              <a:t>esame </a:t>
            </a:r>
            <a:r>
              <a:rPr lang="it-IT" altLang="it-IT" sz="2800" b="1" dirty="0">
                <a:solidFill>
                  <a:prstClr val="black"/>
                </a:solidFill>
                <a:latin typeface="Arial" pitchFamily="34" charset="0"/>
              </a:rPr>
              <a:t>batteriologico e colturale delle </a:t>
            </a:r>
            <a:r>
              <a:rPr lang="it-IT" altLang="it-IT" sz="2800" b="1" dirty="0" smtClean="0">
                <a:solidFill>
                  <a:prstClr val="black"/>
                </a:solidFill>
                <a:latin typeface="Arial" pitchFamily="34" charset="0"/>
              </a:rPr>
              <a:t>secrezioni</a:t>
            </a:r>
          </a:p>
          <a:p>
            <a:pPr marL="457200" indent="-457200">
              <a:spcBef>
                <a:spcPct val="0"/>
              </a:spcBef>
            </a:pPr>
            <a:endParaRPr lang="it-IT" altLang="it-IT" sz="2800" b="1" dirty="0">
              <a:solidFill>
                <a:prstClr val="black"/>
              </a:solidFill>
              <a:latin typeface="Arial" pitchFamily="34" charset="0"/>
            </a:endParaRPr>
          </a:p>
          <a:p>
            <a:pPr marL="457200" indent="-457200">
              <a:spcBef>
                <a:spcPct val="0"/>
              </a:spcBef>
            </a:pPr>
            <a:r>
              <a:rPr lang="it-IT" altLang="it-IT" sz="2800" b="1" dirty="0" smtClean="0">
                <a:solidFill>
                  <a:prstClr val="black"/>
                </a:solidFill>
                <a:latin typeface="Arial" pitchFamily="34" charset="0"/>
              </a:rPr>
              <a:t>recupero delle secrezioni </a:t>
            </a:r>
            <a:r>
              <a:rPr lang="it-IT" altLang="it-IT" sz="2800" b="1" dirty="0">
                <a:solidFill>
                  <a:prstClr val="black"/>
                </a:solidFill>
                <a:latin typeface="Arial" pitchFamily="34" charset="0"/>
              </a:rPr>
              <a:t>nasofaringee </a:t>
            </a:r>
            <a:r>
              <a:rPr lang="it-IT" altLang="it-IT" sz="2800" b="1" dirty="0" smtClean="0">
                <a:solidFill>
                  <a:prstClr val="black"/>
                </a:solidFill>
                <a:latin typeface="Arial" pitchFamily="34" charset="0"/>
              </a:rPr>
              <a:t>per l’isolamento </a:t>
            </a:r>
            <a:r>
              <a:rPr lang="it-IT" altLang="it-IT" sz="2800" b="1" dirty="0">
                <a:solidFill>
                  <a:prstClr val="black"/>
                </a:solidFill>
                <a:latin typeface="Arial" pitchFamily="34" charset="0"/>
              </a:rPr>
              <a:t>di virus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2411760" y="186518"/>
            <a:ext cx="4341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it-IT" sz="2800" b="1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it-IT" altLang="it-IT" sz="2800" b="1" dirty="0">
                <a:solidFill>
                  <a:srgbClr val="FF0000"/>
                </a:solidFill>
                <a:latin typeface="Arial" pitchFamily="34" charset="0"/>
              </a:rPr>
              <a:t>Bronchite acuta: clinica</a:t>
            </a:r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411760" y="3796040"/>
            <a:ext cx="4357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it-IT" sz="2800" b="1" dirty="0">
                <a:solidFill>
                  <a:srgbClr val="FF0000"/>
                </a:solidFill>
                <a:latin typeface="Arial" pitchFamily="34" charset="0"/>
              </a:rPr>
              <a:t>Diagnosi microbiologica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38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" r="2568"/>
          <a:stretch/>
        </p:blipFill>
        <p:spPr bwMode="auto">
          <a:xfrm>
            <a:off x="7449" y="764704"/>
            <a:ext cx="9136552" cy="4271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421121" y="116632"/>
            <a:ext cx="62728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Riacutizzazioni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BPCO = COPD 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bstructive Chronic Pulmonary Disease)</a:t>
            </a:r>
          </a:p>
          <a:p>
            <a:pPr algn="ctr"/>
            <a:endParaRPr lang="en-US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07504" y="4941168"/>
            <a:ext cx="91614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lterazione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funzionalità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respiratoria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Espettorazione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purulenta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abbondante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specialmente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mattino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Dispnea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62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" r="1142"/>
          <a:stretch/>
        </p:blipFill>
        <p:spPr bwMode="auto">
          <a:xfrm>
            <a:off x="1" y="767221"/>
            <a:ext cx="8989623" cy="5542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1300514" y="44624"/>
            <a:ext cx="65838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Patogenesi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riacutizzazioni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BPCO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5868145" y="1628800"/>
            <a:ext cx="3121480" cy="230832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Potenziali</a:t>
            </a:r>
            <a:r>
              <a:rPr lang="en-US" sz="24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patogeni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S. pneumoniae</a:t>
            </a:r>
          </a:p>
          <a:p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H. </a:t>
            </a:r>
            <a:r>
              <a:rPr lang="en-US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influenzae</a:t>
            </a:r>
            <a:endParaRPr lang="en-US" sz="24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atharralis</a:t>
            </a:r>
            <a:endParaRPr lang="en-US" sz="24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VRS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62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" r="1913"/>
          <a:stretch/>
        </p:blipFill>
        <p:spPr bwMode="auto">
          <a:xfrm>
            <a:off x="35496" y="900113"/>
            <a:ext cx="9108503" cy="500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3491880" y="116632"/>
            <a:ext cx="21659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Polmonite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08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2132</Words>
  <Application>Microsoft Office PowerPoint</Application>
  <PresentationFormat>Presentazione su schermo (4:3)</PresentationFormat>
  <Paragraphs>485</Paragraphs>
  <Slides>55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8</vt:i4>
      </vt:variant>
      <vt:variant>
        <vt:lpstr>Titoli diapositive</vt:lpstr>
      </vt:variant>
      <vt:variant>
        <vt:i4>55</vt:i4>
      </vt:variant>
    </vt:vector>
  </HeadingPairs>
  <TitlesOfParts>
    <vt:vector size="63" baseType="lpstr">
      <vt:lpstr>Tema di Office</vt:lpstr>
      <vt:lpstr>1_Tema di Office</vt:lpstr>
      <vt:lpstr>2_Tema di Office</vt:lpstr>
      <vt:lpstr>3_Tema di Office</vt:lpstr>
      <vt:lpstr>4_Tema di Office</vt:lpstr>
      <vt:lpstr>5_Tema di Office</vt:lpstr>
      <vt:lpstr>6_Tema di Office</vt:lpstr>
      <vt:lpstr>Struttura predefinita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CAP</vt:lpstr>
      <vt:lpstr>Importanza delle CAP</vt:lpstr>
      <vt:lpstr>Presentazione standard di PowerPoint</vt:lpstr>
      <vt:lpstr>Presentazione standard di PowerPoint</vt:lpstr>
      <vt:lpstr>Presentazione standard di PowerPoint</vt:lpstr>
      <vt:lpstr>HAP</vt:lpstr>
      <vt:lpstr>HAP - Epidemiologia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Fibrosi cistica</vt:lpstr>
      <vt:lpstr>Fibrosi cistica: manifestazioni cliniche</vt:lpstr>
      <vt:lpstr>Fibrosi cistica: microbiologia</vt:lpstr>
      <vt:lpstr>Fibrosi cistica: microbiologia</vt:lpstr>
      <vt:lpstr>Presentazione standard di PowerPoint</vt:lpstr>
      <vt:lpstr>Presentazione standard di PowerPoint</vt:lpstr>
      <vt:lpstr>Ruolo dei test microbiologici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sony vaio</dc:creator>
  <cp:lastModifiedBy>sony vaio</cp:lastModifiedBy>
  <cp:revision>23</cp:revision>
  <dcterms:created xsi:type="dcterms:W3CDTF">2016-11-29T13:34:47Z</dcterms:created>
  <dcterms:modified xsi:type="dcterms:W3CDTF">2017-01-10T08:18:08Z</dcterms:modified>
</cp:coreProperties>
</file>